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11" r:id="rId3"/>
    <p:sldId id="342" r:id="rId4"/>
    <p:sldId id="258" r:id="rId5"/>
    <p:sldId id="309" r:id="rId6"/>
    <p:sldId id="266" r:id="rId7"/>
    <p:sldId id="268" r:id="rId8"/>
    <p:sldId id="259" r:id="rId9"/>
    <p:sldId id="310" r:id="rId10"/>
    <p:sldId id="276" r:id="rId11"/>
    <p:sldId id="271" r:id="rId12"/>
    <p:sldId id="320" r:id="rId13"/>
    <p:sldId id="274" r:id="rId14"/>
    <p:sldId id="312" r:id="rId15"/>
    <p:sldId id="313" r:id="rId16"/>
    <p:sldId id="332" r:id="rId17"/>
    <p:sldId id="321" r:id="rId18"/>
    <p:sldId id="316" r:id="rId19"/>
    <p:sldId id="275" r:id="rId20"/>
    <p:sldId id="277" r:id="rId21"/>
    <p:sldId id="297" r:id="rId22"/>
    <p:sldId id="298" r:id="rId23"/>
    <p:sldId id="333" r:id="rId24"/>
    <p:sldId id="334" r:id="rId25"/>
    <p:sldId id="326" r:id="rId26"/>
    <p:sldId id="327" r:id="rId27"/>
    <p:sldId id="335" r:id="rId28"/>
    <p:sldId id="336" r:id="rId29"/>
    <p:sldId id="265" r:id="rId30"/>
    <p:sldId id="317" r:id="rId31"/>
    <p:sldId id="338" r:id="rId32"/>
    <p:sldId id="318" r:id="rId33"/>
    <p:sldId id="267" r:id="rId34"/>
    <p:sldId id="295" r:id="rId35"/>
    <p:sldId id="344" r:id="rId36"/>
    <p:sldId id="270" r:id="rId37"/>
    <p:sldId id="293" r:id="rId38"/>
    <p:sldId id="292" r:id="rId39"/>
    <p:sldId id="294" r:id="rId40"/>
    <p:sldId id="305" r:id="rId41"/>
    <p:sldId id="339" r:id="rId42"/>
    <p:sldId id="340" r:id="rId43"/>
    <p:sldId id="269" r:id="rId44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42BFC33-CD7F-4245-A7F1-EB73835DE4EB}">
          <p14:sldIdLst>
            <p14:sldId id="256"/>
            <p14:sldId id="311"/>
          </p14:sldIdLst>
        </p14:section>
        <p14:section name="未命名的章節" id="{2BFBE4FE-5EE7-4892-95E1-364E55A34D52}">
          <p14:sldIdLst>
            <p14:sldId id="342"/>
            <p14:sldId id="258"/>
          </p14:sldIdLst>
        </p14:section>
        <p14:section name="未命名的章節" id="{00DF703A-A6F0-4D13-9950-08DE492625E1}">
          <p14:sldIdLst>
            <p14:sldId id="309"/>
          </p14:sldIdLst>
        </p14:section>
        <p14:section name="未命名的章節" id="{6096278E-FC30-4C44-8BDB-FD9A986927B9}">
          <p14:sldIdLst>
            <p14:sldId id="266"/>
            <p14:sldId id="268"/>
          </p14:sldIdLst>
        </p14:section>
        <p14:section name="未命名的章節" id="{064AD5F0-CDB0-41BB-B731-CDE43092D427}">
          <p14:sldIdLst>
            <p14:sldId id="259"/>
            <p14:sldId id="310"/>
            <p14:sldId id="276"/>
            <p14:sldId id="271"/>
            <p14:sldId id="320"/>
            <p14:sldId id="274"/>
            <p14:sldId id="312"/>
            <p14:sldId id="313"/>
            <p14:sldId id="332"/>
            <p14:sldId id="321"/>
            <p14:sldId id="316"/>
            <p14:sldId id="275"/>
            <p14:sldId id="277"/>
            <p14:sldId id="297"/>
            <p14:sldId id="298"/>
            <p14:sldId id="333"/>
            <p14:sldId id="334"/>
            <p14:sldId id="326"/>
            <p14:sldId id="327"/>
            <p14:sldId id="335"/>
            <p14:sldId id="336"/>
          </p14:sldIdLst>
        </p14:section>
        <p14:section name="未命名的章節" id="{A31ED188-B1BE-41CC-93DF-4FCE7E6042D1}">
          <p14:sldIdLst>
            <p14:sldId id="265"/>
            <p14:sldId id="317"/>
            <p14:sldId id="338"/>
            <p14:sldId id="318"/>
          </p14:sldIdLst>
        </p14:section>
        <p14:section name="未命名的章節" id="{8DAC0F8F-727C-48E8-A7A8-74B3189AE275}">
          <p14:sldIdLst>
            <p14:sldId id="267"/>
            <p14:sldId id="295"/>
            <p14:sldId id="344"/>
            <p14:sldId id="270"/>
            <p14:sldId id="293"/>
            <p14:sldId id="292"/>
            <p14:sldId id="294"/>
          </p14:sldIdLst>
        </p14:section>
        <p14:section name="未命名的章節" id="{37CBFA84-3077-430F-9607-3CB4718C44B0}">
          <p14:sldIdLst>
            <p14:sldId id="305"/>
            <p14:sldId id="339"/>
          </p14:sldIdLst>
        </p14:section>
        <p14:section name="未命名的章節" id="{30D0BE9D-F25C-4E6F-B6C2-C4A5AB984C20}">
          <p14:sldIdLst>
            <p14:sldId id="34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819"/>
    <a:srgbClr val="4F81BD"/>
    <a:srgbClr val="2C2C2C"/>
    <a:srgbClr val="EDEDED"/>
    <a:srgbClr val="DEDED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8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364D55D-72A9-4660-A3A4-7DD47C1DCF75}" type="datetimeFigureOut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E0BF7CD-8910-4C35-91BC-09BB4A5687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9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BF7CD-8910-4C35-91BC-09BB4A5687F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26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BF7CD-8910-4C35-91BC-09BB4A5687F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22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95D5A-2E6C-4673-8C0E-855BF4690230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" name="Picture 2" descr="C:\Users\huihsin\Desktop\台灣金融研訓院-輔助圖形3(TABF))20191018-ol_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874" y="6262499"/>
            <a:ext cx="884597" cy="3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097D-F5EC-47B5-A5B2-894A8A43959C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44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E428-6907-4F7A-9741-200B71E32084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300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FBC3-EC90-4A9F-A290-B7D5FE35D08D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76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B1B3-2568-455B-AADA-24D10688A794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56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5B68-709A-403C-B361-425290BFC247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31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F96A-8369-468A-838C-98E3487EC880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94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F17F-CC59-496A-8636-F46C589EA3A1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546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33A3-ECC5-429A-AAED-C3A53DB92E9C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56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38706-F6D0-4BD4-A749-1B8215572DBB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62781" y="6417377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78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03FC5-5CDC-45DB-A465-6AA16A26F3B8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31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7623-0D9A-491E-BC31-450933A96F06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54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B450-0100-4789-87A0-293CC62545CE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20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3457-058F-4E7E-9BD8-D258FA0FE78D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40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6A99-CB8E-494A-A6A9-F690870119CC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4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9A73-2C3B-4B6F-9BCB-597E2AFB9ADF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52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1E26-F025-427E-80D8-80F34AA86D9A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55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040C8-96A0-405F-8E81-7F0CB7377FEF}" type="datetime1">
              <a:rPr lang="zh-TW" altLang="en-US" smtClean="0"/>
              <a:t>2024/8/14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FA11D4F-10D0-43E2-A949-D67EFB7372A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9" name="Picture 2" descr="C:\Users\huihsin\Desktop\台灣金融研訓院-輔助圖形3(TABF))20191018-ol_1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874" y="6262499"/>
            <a:ext cx="884597" cy="3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webex.com/zh-tw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43.xml"/><Relationship Id="rId3" Type="http://schemas.openxmlformats.org/officeDocument/2006/relationships/slide" Target="slide5.xml"/><Relationship Id="rId7" Type="http://schemas.openxmlformats.org/officeDocument/2006/relationships/slide" Target="slide27.xml"/><Relationship Id="rId12" Type="http://schemas.openxmlformats.org/officeDocument/2006/relationships/slide" Target="slide4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38.xml"/><Relationship Id="rId5" Type="http://schemas.openxmlformats.org/officeDocument/2006/relationships/slide" Target="slide8.xml"/><Relationship Id="rId10" Type="http://schemas.openxmlformats.org/officeDocument/2006/relationships/slide" Target="slide36.xml"/><Relationship Id="rId4" Type="http://schemas.openxmlformats.org/officeDocument/2006/relationships/slide" Target="slide6.xml"/><Relationship Id="rId9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ex.com/zh-tw/downloads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E6pp8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6.png"/><Relationship Id="rId10" Type="http://schemas.microsoft.com/office/2007/relationships/hdphoto" Target="../media/hdphoto1.wdp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5.xml"/><Relationship Id="rId7" Type="http://schemas.openxmlformats.org/officeDocument/2006/relationships/image" Target="../media/image76.png"/><Relationship Id="rId2" Type="http://schemas.openxmlformats.org/officeDocument/2006/relationships/hyperlink" Target="https://www.webex.com/zh-tw/download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abf.webex.com/tabf-tc/j.php?MTID=m23aaee5e274ba0e6f2342d5d7490721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166887" y="1704380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學員操作手冊</a:t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2023.08.13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85" y="201267"/>
            <a:ext cx="3046116" cy="121651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205019" y="5728761"/>
            <a:ext cx="423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400">
                <a:solidFill>
                  <a:srgbClr val="4F81BD"/>
                </a:solidFill>
                <a:latin typeface="+mj-ea"/>
                <a:ea typeface="+mj-ea"/>
              </a:defRPr>
            </a:lvl1pPr>
          </a:lstStyle>
          <a:p>
            <a:r>
              <a:rPr lang="en-US" altLang="zh-TW" b="1" dirty="0"/>
              <a:t>113.7</a:t>
            </a:r>
            <a:r>
              <a:rPr lang="zh-TW" altLang="en-US" b="1" dirty="0"/>
              <a:t>月已全面改用</a:t>
            </a:r>
            <a:r>
              <a:rPr lang="en-US" altLang="zh-TW" b="1" dirty="0" err="1"/>
              <a:t>webex</a:t>
            </a:r>
            <a:r>
              <a:rPr lang="zh-TW" altLang="en-US" b="1" dirty="0"/>
              <a:t>軟體</a:t>
            </a:r>
            <a:r>
              <a:rPr lang="en-US" altLang="zh-TW" b="1" dirty="0"/>
              <a:t>(</a:t>
            </a:r>
            <a:r>
              <a:rPr lang="zh-TW" altLang="en-US" b="1" dirty="0"/>
              <a:t>含行動裝置</a:t>
            </a:r>
            <a:r>
              <a:rPr lang="en-US" altLang="zh-TW" b="1" dirty="0"/>
              <a:t>)</a:t>
            </a:r>
          </a:p>
        </p:txBody>
      </p:sp>
      <p:pic>
        <p:nvPicPr>
          <p:cNvPr id="7" name="圖片 6" descr="一張含有 圖形, 鮮豔, 平面設計, 創造力 的圖片&#10;&#10;自動產生的描述">
            <a:extLst>
              <a:ext uri="{FF2B5EF4-FFF2-40B4-BE49-F238E27FC236}">
                <a16:creationId xmlns:a16="http://schemas.microsoft.com/office/drawing/2014/main" id="{B1C61A41-123E-EDF0-5CBC-A49838B77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78" y="4235442"/>
            <a:ext cx="1369680" cy="13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6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/>
              <a:t>A-1</a:t>
            </a:r>
            <a:br>
              <a:rPr lang="en-US" altLang="zh-TW" b="1" dirty="0"/>
            </a:br>
            <a:r>
              <a:rPr lang="zh-TW" altLang="en-US" b="1" dirty="0">
                <a:latin typeface="微軟正黑體" panose="020B0604030504040204" pitchFamily="34" charset="-120"/>
              </a:rPr>
              <a:t>以「網頁」直接加入會議</a:t>
            </a:r>
            <a:r>
              <a:rPr lang="en-US" altLang="zh-TW" b="1" dirty="0">
                <a:latin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</a:rPr>
              <a:t>不下載</a:t>
            </a:r>
            <a:r>
              <a:rPr lang="en-US" altLang="zh-TW" b="1" dirty="0">
                <a:latin typeface="微軟正黑體" panose="020B0604030504040204" pitchFamily="34" charset="-120"/>
              </a:rPr>
              <a:t>/</a:t>
            </a:r>
            <a:r>
              <a:rPr lang="zh-TW" altLang="en-US" b="1" dirty="0">
                <a:latin typeface="微軟正黑體" panose="020B0604030504040204" pitchFamily="34" charset="-120"/>
              </a:rPr>
              <a:t>安裝插件</a:t>
            </a:r>
            <a:r>
              <a:rPr lang="en-US" altLang="zh-TW" b="1" dirty="0">
                <a:latin typeface="微軟正黑體" panose="020B0604030504040204" pitchFamily="34" charset="-120"/>
              </a:rPr>
              <a:t>)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0081" y="1993660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1</a:t>
            </a:r>
            <a:r>
              <a:rPr lang="zh-TW" altLang="en-US" sz="2800" b="1" dirty="0"/>
              <a:t>：</a:t>
            </a:r>
            <a:r>
              <a:rPr lang="zh-TW" altLang="en-US" dirty="0"/>
              <a:t>點選課前通知信中的「會議室連結網址」</a:t>
            </a:r>
            <a:endParaRPr lang="en-US" altLang="zh-TW" dirty="0"/>
          </a:p>
          <a:p>
            <a:r>
              <a:rPr lang="en-US" altLang="zh-TW" sz="2800" b="1" dirty="0"/>
              <a:t>Step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2</a:t>
            </a:r>
            <a:r>
              <a:rPr lang="zh-TW" altLang="en-US" sz="2800" b="1" dirty="0"/>
              <a:t>：</a:t>
            </a:r>
            <a:r>
              <a:rPr lang="zh-TW" altLang="en-US" dirty="0"/>
              <a:t>選擇「從您的瀏覽器加入」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CF0B60-8FAF-35A8-C0C6-174495FFE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7" t="22876" r="41029" b="46013"/>
          <a:stretch/>
        </p:blipFill>
        <p:spPr>
          <a:xfrm>
            <a:off x="1649505" y="3429000"/>
            <a:ext cx="4912660" cy="21336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AD7318F-2AC4-4A35-3AD0-60C8094E318C}"/>
              </a:ext>
            </a:extLst>
          </p:cNvPr>
          <p:cNvSpPr/>
          <p:nvPr/>
        </p:nvSpPr>
        <p:spPr>
          <a:xfrm>
            <a:off x="4096871" y="3980329"/>
            <a:ext cx="2142564" cy="8157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298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8002" y="1125157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3 </a:t>
            </a:r>
            <a:r>
              <a:rPr lang="zh-TW" altLang="en-US" sz="2800" b="1" dirty="0"/>
              <a:t>：</a:t>
            </a:r>
            <a:r>
              <a:rPr lang="zh-TW" altLang="en-US" dirty="0"/>
              <a:t>點選以訪客身分加入後，輸入您的資訊 </a:t>
            </a:r>
            <a:r>
              <a:rPr lang="en-US" altLang="zh-TW" dirty="0"/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中文真實姓名</a:t>
            </a:r>
            <a:r>
              <a:rPr lang="zh-TW" altLang="en-US" dirty="0"/>
              <a:t>、電子郵件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265212" y="3412674"/>
            <a:ext cx="407891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</a:rPr>
              <a:t>進入會議室前，請先輸入您的「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中文真實姓名</a:t>
            </a:r>
            <a:r>
              <a:rPr lang="zh-TW" altLang="en-US" sz="1400" b="1" dirty="0">
                <a:solidFill>
                  <a:schemeClr val="bg1"/>
                </a:solidFill>
              </a:rPr>
              <a:t>」以供辨識身分。</a:t>
            </a:r>
            <a:endParaRPr lang="en-US" altLang="zh-TW" sz="1400" b="1" dirty="0">
              <a:solidFill>
                <a:srgbClr val="FFC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265212" y="4852041"/>
            <a:ext cx="309534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</a:rPr>
              <a:t>輸入您的資訊後，請按「下一步」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pic>
        <p:nvPicPr>
          <p:cNvPr id="4" name="圖片 3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B0845105-D9BA-53AD-530D-009CD849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5" t="14077" r="43436" b="40007"/>
          <a:stretch/>
        </p:blipFill>
        <p:spPr>
          <a:xfrm>
            <a:off x="1418716" y="1878998"/>
            <a:ext cx="2479431" cy="4113792"/>
          </a:xfrm>
          <a:prstGeom prst="rect">
            <a:avLst/>
          </a:prstGeom>
        </p:spPr>
      </p:pic>
      <p:pic>
        <p:nvPicPr>
          <p:cNvPr id="5" name="圖片 4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964B5DEB-ED86-C04D-6AD7-D48F6A1B8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4144" r="43538" b="33345"/>
          <a:stretch/>
        </p:blipFill>
        <p:spPr>
          <a:xfrm>
            <a:off x="4899934" y="1878998"/>
            <a:ext cx="2200700" cy="41148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A755FD6-407F-366C-2963-E8C343703257}"/>
              </a:ext>
            </a:extLst>
          </p:cNvPr>
          <p:cNvSpPr/>
          <p:nvPr/>
        </p:nvSpPr>
        <p:spPr>
          <a:xfrm>
            <a:off x="1492369" y="3979137"/>
            <a:ext cx="2351679" cy="3619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D4A0F0-1623-B5B1-45E5-9E5FE0ACEA08}"/>
              </a:ext>
            </a:extLst>
          </p:cNvPr>
          <p:cNvSpPr/>
          <p:nvPr/>
        </p:nvSpPr>
        <p:spPr>
          <a:xfrm>
            <a:off x="4926790" y="3260436"/>
            <a:ext cx="2112366" cy="12561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19">
            <a:extLst>
              <a:ext uri="{FF2B5EF4-FFF2-40B4-BE49-F238E27FC236}">
                <a16:creationId xmlns:a16="http://schemas.microsoft.com/office/drawing/2014/main" id="{33D6ACBE-04ED-4728-5C2B-67AA0B71493B}"/>
              </a:ext>
            </a:extLst>
          </p:cNvPr>
          <p:cNvSpPr/>
          <p:nvPr/>
        </p:nvSpPr>
        <p:spPr>
          <a:xfrm>
            <a:off x="4145594" y="3637826"/>
            <a:ext cx="569714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30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836" y="585294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4</a:t>
            </a:r>
            <a:r>
              <a:rPr lang="zh-TW" altLang="en-US" sz="2800" b="1" dirty="0"/>
              <a:t>：</a:t>
            </a:r>
            <a:r>
              <a:rPr lang="zh-TW" altLang="en-US" dirty="0"/>
              <a:t>確認收音設備，點選加入會議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6" name="流程圖: 程序 5"/>
          <p:cNvSpPr/>
          <p:nvPr/>
        </p:nvSpPr>
        <p:spPr>
          <a:xfrm>
            <a:off x="2243099" y="3390889"/>
            <a:ext cx="1233747" cy="9614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62013" b="38148"/>
          <a:stretch/>
        </p:blipFill>
        <p:spPr>
          <a:xfrm>
            <a:off x="8762194" y="2061617"/>
            <a:ext cx="3014938" cy="220518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D226670-3030-3B34-2DCB-8BF30EBF1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t="11242" r="12917" b="3660"/>
          <a:stretch/>
        </p:blipFill>
        <p:spPr>
          <a:xfrm>
            <a:off x="711836" y="1311809"/>
            <a:ext cx="7843490" cy="5105568"/>
          </a:xfrm>
          <a:prstGeom prst="rect">
            <a:avLst/>
          </a:prstGeom>
        </p:spPr>
      </p:pic>
      <p:sp>
        <p:nvSpPr>
          <p:cNvPr id="15" name="流程圖: 程序 14">
            <a:extLst>
              <a:ext uri="{FF2B5EF4-FFF2-40B4-BE49-F238E27FC236}">
                <a16:creationId xmlns:a16="http://schemas.microsoft.com/office/drawing/2014/main" id="{AB82F8FE-EFF3-55F8-01A1-FD2921DD3DF8}"/>
              </a:ext>
            </a:extLst>
          </p:cNvPr>
          <p:cNvSpPr/>
          <p:nvPr/>
        </p:nvSpPr>
        <p:spPr>
          <a:xfrm>
            <a:off x="5903172" y="5205949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6" name="流程圖: 程序 15">
            <a:extLst>
              <a:ext uri="{FF2B5EF4-FFF2-40B4-BE49-F238E27FC236}">
                <a16:creationId xmlns:a16="http://schemas.microsoft.com/office/drawing/2014/main" id="{1FEA7D7B-7540-63EB-9282-7EEA97C7576A}"/>
              </a:ext>
            </a:extLst>
          </p:cNvPr>
          <p:cNvSpPr/>
          <p:nvPr/>
        </p:nvSpPr>
        <p:spPr>
          <a:xfrm>
            <a:off x="3859219" y="6272706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0C4DEBB8-4654-6F53-0DFE-B67782561B04}"/>
              </a:ext>
            </a:extLst>
          </p:cNvPr>
          <p:cNvSpPr/>
          <p:nvPr/>
        </p:nvSpPr>
        <p:spPr>
          <a:xfrm>
            <a:off x="5302537" y="6272706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854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8F2B47E-C2BB-8842-4FAB-ECA3D56F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314" r="-1" b="3839"/>
          <a:stretch/>
        </p:blipFill>
        <p:spPr>
          <a:xfrm>
            <a:off x="312693" y="1586555"/>
            <a:ext cx="9051636" cy="43201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EB53781-6514-9A21-4129-66F94D0D9720}"/>
              </a:ext>
            </a:extLst>
          </p:cNvPr>
          <p:cNvSpPr/>
          <p:nvPr/>
        </p:nvSpPr>
        <p:spPr>
          <a:xfrm>
            <a:off x="1556422" y="1857082"/>
            <a:ext cx="6564178" cy="3709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7749" y="200049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6</a:t>
            </a:r>
            <a:r>
              <a:rPr lang="zh-TW" altLang="en-US" sz="2800" b="1" dirty="0"/>
              <a:t>：</a:t>
            </a:r>
            <a:r>
              <a:rPr lang="zh-TW" altLang="en-US" dirty="0"/>
              <a:t>成功進入會議室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0364" t="78" b="1"/>
          <a:stretch/>
        </p:blipFill>
        <p:spPr>
          <a:xfrm>
            <a:off x="8164099" y="1858134"/>
            <a:ext cx="3521244" cy="3776942"/>
          </a:xfrm>
          <a:prstGeom prst="rect">
            <a:avLst/>
          </a:prstGeom>
        </p:spPr>
      </p:pic>
      <p:sp>
        <p:nvSpPr>
          <p:cNvPr id="10" name="流程圖: 程序 9">
            <a:extLst>
              <a:ext uri="{FF2B5EF4-FFF2-40B4-BE49-F238E27FC236}">
                <a16:creationId xmlns:a16="http://schemas.microsoft.com/office/drawing/2014/main" id="{C9582DC3-5894-17DB-9712-87D2C6466AE2}"/>
              </a:ext>
            </a:extLst>
          </p:cNvPr>
          <p:cNvSpPr/>
          <p:nvPr/>
        </p:nvSpPr>
        <p:spPr>
          <a:xfrm>
            <a:off x="2929063" y="5566413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C948C1-EBC8-4E2D-8D30-7322133E5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440" y="1876863"/>
            <a:ext cx="2737285" cy="3669767"/>
          </a:xfrm>
          <a:prstGeom prst="rect">
            <a:avLst/>
          </a:prstGeom>
        </p:spPr>
      </p:pic>
      <p:sp>
        <p:nvSpPr>
          <p:cNvPr id="14" name="流程圖: 程序 13">
            <a:extLst>
              <a:ext uri="{FF2B5EF4-FFF2-40B4-BE49-F238E27FC236}">
                <a16:creationId xmlns:a16="http://schemas.microsoft.com/office/drawing/2014/main" id="{F7443565-9158-4790-1D81-DBD3FFE0BD63}"/>
              </a:ext>
            </a:extLst>
          </p:cNvPr>
          <p:cNvSpPr/>
          <p:nvPr/>
        </p:nvSpPr>
        <p:spPr>
          <a:xfrm>
            <a:off x="3861392" y="1970314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815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F1574F6-8F1C-546F-A2EE-2173B360D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7" t="22876" r="41029" b="46013"/>
          <a:stretch/>
        </p:blipFill>
        <p:spPr>
          <a:xfrm>
            <a:off x="1425389" y="3263429"/>
            <a:ext cx="4912660" cy="2133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7" y="428451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sz="3200" b="1" dirty="0"/>
              <a:t>A-2</a:t>
            </a:r>
            <a:br>
              <a:rPr lang="en-US" altLang="zh-TW" sz="3200" b="1" dirty="0"/>
            </a:br>
            <a:r>
              <a:rPr lang="zh-TW" altLang="en-US" sz="3200" b="1" dirty="0"/>
              <a:t>安裝</a:t>
            </a:r>
            <a:r>
              <a:rPr lang="en-US" altLang="zh-TW" sz="3200" b="1" dirty="0" err="1"/>
              <a:t>Webex</a:t>
            </a:r>
            <a:r>
              <a:rPr lang="zh-TW" altLang="en-US" sz="3200" b="1" dirty="0"/>
              <a:t>瀏覽器插件加入會議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9093" y="1516256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Step1</a:t>
            </a:r>
            <a:r>
              <a:rPr lang="zh-TW" altLang="en-US" sz="2800" b="1" dirty="0"/>
              <a:t>：</a:t>
            </a:r>
            <a:r>
              <a:rPr lang="zh-TW" altLang="en-US" dirty="0"/>
              <a:t>點選課前通知信中的「會議室連結網址」</a:t>
            </a:r>
            <a:endParaRPr lang="en-US" altLang="zh-TW" dirty="0"/>
          </a:p>
          <a:p>
            <a:r>
              <a:rPr lang="en-US" altLang="zh-TW" sz="2800" b="1" dirty="0"/>
              <a:t>Step2</a:t>
            </a:r>
            <a:r>
              <a:rPr lang="zh-TW" altLang="en-US" sz="2800" b="1" dirty="0"/>
              <a:t>：</a:t>
            </a:r>
            <a:r>
              <a:rPr lang="zh-TW" altLang="en-US" dirty="0"/>
              <a:t>進行</a:t>
            </a:r>
            <a:r>
              <a:rPr lang="en-US" altLang="zh-TW" dirty="0"/>
              <a:t>Webex.exe</a:t>
            </a:r>
            <a:r>
              <a:rPr lang="zh-TW" altLang="en-US" dirty="0"/>
              <a:t>安裝</a:t>
            </a:r>
            <a:r>
              <a:rPr lang="en-US" altLang="zh-TW" dirty="0"/>
              <a:t>(</a:t>
            </a:r>
            <a:r>
              <a:rPr lang="zh-TW" altLang="en-US" dirty="0"/>
              <a:t>第一次使用才需要安裝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590663" y="6420906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-262781" y="641737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A11D4F-10D0-43E2-A949-D67EFB7372A0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94635EA-6120-114F-80E0-D80DB83AD459}"/>
              </a:ext>
            </a:extLst>
          </p:cNvPr>
          <p:cNvSpPr/>
          <p:nvPr/>
        </p:nvSpPr>
        <p:spPr>
          <a:xfrm>
            <a:off x="1612443" y="3772948"/>
            <a:ext cx="2278239" cy="8797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66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3961" y="1125425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3</a:t>
            </a:r>
            <a:r>
              <a:rPr lang="zh-TW" altLang="en-US" sz="2800" b="1" dirty="0"/>
              <a:t>：</a:t>
            </a:r>
            <a:r>
              <a:rPr lang="zh-TW" altLang="en-US" dirty="0"/>
              <a:t>執行安裝步驟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661794" y="5126962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8" y="1691203"/>
            <a:ext cx="8699566" cy="4016608"/>
          </a:xfrm>
          <a:prstGeom prst="rect">
            <a:avLst/>
          </a:prstGeom>
        </p:spPr>
      </p:pic>
      <p:sp>
        <p:nvSpPr>
          <p:cNvPr id="6" name="投影片編號版面配置區 1"/>
          <p:cNvSpPr txBox="1">
            <a:spLocks/>
          </p:cNvSpPr>
          <p:nvPr/>
        </p:nvSpPr>
        <p:spPr>
          <a:xfrm>
            <a:off x="-262781" y="641737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A11D4F-10D0-43E2-A949-D67EFB7372A0}" type="slidenum">
              <a:rPr lang="zh-TW" altLang="en-US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118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C140714-568F-3032-6B38-16A2463E4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5" t="12156" r="19117" b="21569"/>
          <a:stretch/>
        </p:blipFill>
        <p:spPr>
          <a:xfrm>
            <a:off x="588156" y="1240856"/>
            <a:ext cx="4839764" cy="2880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8156" y="386091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4</a:t>
            </a:r>
            <a:r>
              <a:rPr lang="zh-TW" altLang="en-US" sz="2800" b="1" dirty="0"/>
              <a:t>：</a:t>
            </a:r>
            <a:r>
              <a:rPr lang="zh-TW" altLang="en-US" dirty="0"/>
              <a:t>輸入與會者資訊</a:t>
            </a:r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588156" y="4356892"/>
            <a:ext cx="4674513" cy="831575"/>
            <a:chOff x="2085956" y="6331842"/>
            <a:chExt cx="3511081" cy="831575"/>
          </a:xfrm>
        </p:grpSpPr>
        <p:sp>
          <p:nvSpPr>
            <p:cNvPr id="9" name="流程圖: 程序 8"/>
            <p:cNvSpPr/>
            <p:nvPr/>
          </p:nvSpPr>
          <p:spPr>
            <a:xfrm>
              <a:off x="2085956" y="6331842"/>
              <a:ext cx="282959" cy="340242"/>
            </a:xfrm>
            <a:prstGeom prst="flowChartProcess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10" name="流程圖: 程序 9"/>
            <p:cNvSpPr/>
            <p:nvPr/>
          </p:nvSpPr>
          <p:spPr>
            <a:xfrm>
              <a:off x="2085956" y="6823175"/>
              <a:ext cx="282959" cy="340242"/>
            </a:xfrm>
            <a:prstGeom prst="flowChartProcess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368915" y="6331842"/>
              <a:ext cx="322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安裝</a:t>
              </a:r>
              <a:r>
                <a:rPr lang="en-US" altLang="zh-TW" dirty="0"/>
                <a:t>webex.exe</a:t>
              </a:r>
              <a:r>
                <a:rPr lang="zh-TW" altLang="en-US" dirty="0"/>
                <a:t>完成後，出現會議室資訊</a:t>
              </a:r>
              <a:endParaRPr lang="en-US" altLang="zh-TW" dirty="0"/>
            </a:p>
          </p:txBody>
        </p:sp>
      </p:grpSp>
      <p:sp>
        <p:nvSpPr>
          <p:cNvPr id="12" name="流程圖: 程序 11"/>
          <p:cNvSpPr/>
          <p:nvPr/>
        </p:nvSpPr>
        <p:spPr>
          <a:xfrm>
            <a:off x="579220" y="5322586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274638" y="6056313"/>
            <a:ext cx="684213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16</a:t>
            </a:fld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EFA1C46-F976-6634-4843-A3ECC29160ED}"/>
              </a:ext>
            </a:extLst>
          </p:cNvPr>
          <p:cNvSpPr txBox="1"/>
          <p:nvPr/>
        </p:nvSpPr>
        <p:spPr>
          <a:xfrm>
            <a:off x="964876" y="4848225"/>
            <a:ext cx="429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點選「以訪客身分加入」</a:t>
            </a:r>
            <a:endParaRPr lang="en-US" altLang="zh-TW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07F2B08-1B78-8ADE-2F0E-EDB2A784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2" t="12156" r="19265" b="22389"/>
          <a:stretch/>
        </p:blipFill>
        <p:spPr>
          <a:xfrm>
            <a:off x="5988423" y="1240856"/>
            <a:ext cx="4877391" cy="2880000"/>
          </a:xfrm>
          <a:prstGeom prst="rect">
            <a:avLst/>
          </a:prstGeom>
        </p:spPr>
      </p:pic>
      <p:sp>
        <p:nvSpPr>
          <p:cNvPr id="15" name="向右箭號 19">
            <a:extLst>
              <a:ext uri="{FF2B5EF4-FFF2-40B4-BE49-F238E27FC236}">
                <a16:creationId xmlns:a16="http://schemas.microsoft.com/office/drawing/2014/main" id="{ED4002D5-908D-900C-C71D-F0E508E50E3B}"/>
              </a:ext>
            </a:extLst>
          </p:cNvPr>
          <p:cNvSpPr/>
          <p:nvPr/>
        </p:nvSpPr>
        <p:spPr>
          <a:xfrm>
            <a:off x="5190564" y="2382788"/>
            <a:ext cx="1030941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496DE03-7DB8-F510-C775-26936EAF58CF}"/>
              </a:ext>
            </a:extLst>
          </p:cNvPr>
          <p:cNvSpPr txBox="1"/>
          <p:nvPr/>
        </p:nvSpPr>
        <p:spPr>
          <a:xfrm>
            <a:off x="964876" y="5329870"/>
            <a:ext cx="54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請輸入</a:t>
            </a:r>
            <a:r>
              <a:rPr lang="zh-TW" altLang="en-US" dirty="0">
                <a:latin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中文真實姓名</a:t>
            </a:r>
            <a:r>
              <a:rPr lang="zh-TW" altLang="en-US" dirty="0">
                <a:latin typeface="微軟正黑體" panose="020B0604030504040204" pitchFamily="34" charset="-120"/>
              </a:rPr>
              <a:t>」及「電子郵件」後按下一步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871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58A63AE-F805-1E4D-D09F-921BE901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4" t="17647" r="30073" b="27843"/>
          <a:stretch/>
        </p:blipFill>
        <p:spPr>
          <a:xfrm>
            <a:off x="711836" y="1892721"/>
            <a:ext cx="5919538" cy="444176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836" y="1133934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5</a:t>
            </a:r>
            <a:r>
              <a:rPr lang="zh-TW" altLang="en-US" sz="2800" b="1" dirty="0"/>
              <a:t>：</a:t>
            </a:r>
            <a:r>
              <a:rPr lang="zh-TW" altLang="en-US" dirty="0"/>
              <a:t>確認收音設備，點選加入會議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62013" b="38148"/>
          <a:stretch/>
        </p:blipFill>
        <p:spPr>
          <a:xfrm>
            <a:off x="6631374" y="1782274"/>
            <a:ext cx="3014938" cy="220518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831" y="4381901"/>
            <a:ext cx="333375" cy="31432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66431" y="4769608"/>
            <a:ext cx="333375" cy="31408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34075" y="5491249"/>
            <a:ext cx="323850" cy="333375"/>
          </a:xfrm>
          <a:prstGeom prst="rect">
            <a:avLst/>
          </a:prstGeom>
        </p:spPr>
      </p:pic>
      <p:sp>
        <p:nvSpPr>
          <p:cNvPr id="14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262781" y="6417377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17</a:t>
            </a:fld>
            <a:endParaRPr lang="zh-TW" altLang="en-US" dirty="0"/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BA96E72B-6BA5-7A85-530E-74F4A1179472}"/>
              </a:ext>
            </a:extLst>
          </p:cNvPr>
          <p:cNvCxnSpPr/>
          <p:nvPr/>
        </p:nvCxnSpPr>
        <p:spPr>
          <a:xfrm rot="16200000" flipH="1">
            <a:off x="764004" y="4798122"/>
            <a:ext cx="1120204" cy="1063176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9A18C6D-C1DD-C2A3-AE2B-91330192B20F}"/>
              </a:ext>
            </a:extLst>
          </p:cNvPr>
          <p:cNvSpPr/>
          <p:nvPr/>
        </p:nvSpPr>
        <p:spPr>
          <a:xfrm>
            <a:off x="959206" y="4381901"/>
            <a:ext cx="2107225" cy="314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22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4F675CC-E867-A59A-A772-0E26CEBC5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8" t="16700" r="16818" b="16633"/>
          <a:stretch/>
        </p:blipFill>
        <p:spPr>
          <a:xfrm>
            <a:off x="420558" y="1256144"/>
            <a:ext cx="8091055" cy="457200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48" y="462022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6</a:t>
            </a:r>
            <a:r>
              <a:rPr lang="zh-TW" altLang="en-US" sz="2800" b="1" dirty="0"/>
              <a:t>：</a:t>
            </a:r>
            <a:r>
              <a:rPr lang="zh-TW" altLang="en-US" dirty="0"/>
              <a:t>成功進入會議室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CE9EFC-C7E7-9E2A-EDA4-53F5FC8D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64" t="78" b="1"/>
          <a:stretch/>
        </p:blipFill>
        <p:spPr>
          <a:xfrm>
            <a:off x="8167236" y="1540529"/>
            <a:ext cx="3521244" cy="37769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61AA6-34F0-5CE9-5945-E22B74B4E471}"/>
              </a:ext>
            </a:extLst>
          </p:cNvPr>
          <p:cNvSpPr/>
          <p:nvPr/>
        </p:nvSpPr>
        <p:spPr>
          <a:xfrm>
            <a:off x="1661273" y="2401454"/>
            <a:ext cx="5876163" cy="291601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7141C6F-DC54-0832-2AEB-53E059DB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54" y="2401453"/>
            <a:ext cx="2175062" cy="2916017"/>
          </a:xfrm>
          <a:prstGeom prst="rect">
            <a:avLst/>
          </a:prstGeom>
        </p:spPr>
      </p:pic>
      <p:sp>
        <p:nvSpPr>
          <p:cNvPr id="11" name="流程圖: 程序 10">
            <a:extLst>
              <a:ext uri="{FF2B5EF4-FFF2-40B4-BE49-F238E27FC236}">
                <a16:creationId xmlns:a16="http://schemas.microsoft.com/office/drawing/2014/main" id="{E3458475-CAA2-DE5C-E96A-1F6EF3C84BFB}"/>
              </a:ext>
            </a:extLst>
          </p:cNvPr>
          <p:cNvSpPr/>
          <p:nvPr/>
        </p:nvSpPr>
        <p:spPr>
          <a:xfrm>
            <a:off x="1820699" y="5455577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流程圖: 程序 11">
            <a:extLst>
              <a:ext uri="{FF2B5EF4-FFF2-40B4-BE49-F238E27FC236}">
                <a16:creationId xmlns:a16="http://schemas.microsoft.com/office/drawing/2014/main" id="{17187EA2-AE18-3DD4-3D0A-2C6AC29828F0}"/>
              </a:ext>
            </a:extLst>
          </p:cNvPr>
          <p:cNvSpPr/>
          <p:nvPr/>
        </p:nvSpPr>
        <p:spPr>
          <a:xfrm>
            <a:off x="2909853" y="2598387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245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77334" y="445706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b="1" dirty="0"/>
              <a:t>A-3</a:t>
            </a:r>
            <a:br>
              <a:rPr lang="en-US" altLang="zh-TW" b="1" dirty="0"/>
            </a:br>
            <a:r>
              <a:rPr lang="zh-TW" altLang="en-US" b="1" dirty="0"/>
              <a:t>透過</a:t>
            </a:r>
            <a:r>
              <a:rPr lang="en-US" altLang="zh-TW" b="1" dirty="0" err="1"/>
              <a:t>Webex</a:t>
            </a:r>
            <a:r>
              <a:rPr lang="zh-TW" altLang="en-US" b="1" dirty="0"/>
              <a:t>官網加入會議</a:t>
            </a:r>
            <a:r>
              <a:rPr lang="en-US" altLang="zh-TW" b="1" dirty="0"/>
              <a:t>(</a:t>
            </a:r>
            <a:r>
              <a:rPr lang="zh-TW" altLang="en-US" b="1" dirty="0"/>
              <a:t>輸入會議室</a:t>
            </a:r>
            <a:r>
              <a:rPr lang="en-US" altLang="zh-TW" b="1" dirty="0"/>
              <a:t>ID)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839" y="1555673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Step1</a:t>
            </a:r>
            <a:r>
              <a:rPr lang="zh-TW" altLang="en-US" sz="2800" b="1" dirty="0"/>
              <a:t>：</a:t>
            </a:r>
            <a:r>
              <a:rPr lang="zh-TW" altLang="en-US" dirty="0"/>
              <a:t>前往 </a:t>
            </a:r>
            <a:r>
              <a:rPr lang="en-US" altLang="zh-TW" dirty="0">
                <a:hlinkClick r:id="rId2"/>
              </a:rPr>
              <a:t>https://www.webex.com/zh-tw/index.html</a:t>
            </a:r>
            <a:r>
              <a:rPr lang="zh-TW" altLang="en-US" dirty="0"/>
              <a:t> 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19</a:t>
            </a:fld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967276" y="2245854"/>
            <a:ext cx="6165044" cy="1107996"/>
            <a:chOff x="6294557" y="2934586"/>
            <a:chExt cx="5609034" cy="1107996"/>
          </a:xfrm>
        </p:grpSpPr>
        <p:sp>
          <p:nvSpPr>
            <p:cNvPr id="7" name="流程圖: 程序 6"/>
            <p:cNvSpPr/>
            <p:nvPr/>
          </p:nvSpPr>
          <p:spPr>
            <a:xfrm>
              <a:off x="6294557" y="2998380"/>
              <a:ext cx="350875" cy="340242"/>
            </a:xfrm>
            <a:prstGeom prst="flowChartProcess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713320" y="2934586"/>
              <a:ext cx="51902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開啟瀏覽器，輸入</a:t>
              </a:r>
            </a:p>
            <a:p>
              <a:r>
                <a:rPr lang="en-US" altLang="zh-TW" dirty="0">
                  <a:hlinkClick r:id="rId2"/>
                </a:rPr>
                <a:t>https://www.webex.com/zh-tw/index.html</a:t>
              </a:r>
              <a:r>
                <a:rPr lang="zh-TW" altLang="en-US" dirty="0"/>
                <a:t> </a:t>
              </a:r>
              <a:endParaRPr lang="en-US" altLang="zh-TW" dirty="0"/>
            </a:p>
            <a:p>
              <a:endParaRPr lang="en-US" altLang="zh-TW" sz="1200" dirty="0"/>
            </a:p>
            <a:p>
              <a:r>
                <a:rPr lang="zh-TW" altLang="en-US" dirty="0"/>
                <a:t>點按「加入會議」</a:t>
              </a:r>
              <a:endParaRPr lang="en-US" altLang="zh-TW" dirty="0"/>
            </a:p>
          </p:txBody>
        </p:sp>
      </p:grpSp>
      <p:sp>
        <p:nvSpPr>
          <p:cNvPr id="13" name="流程圖: 程序 12"/>
          <p:cNvSpPr/>
          <p:nvPr/>
        </p:nvSpPr>
        <p:spPr>
          <a:xfrm>
            <a:off x="959344" y="3022911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4EEDD64-4AD1-3772-3538-0AC3438D0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3" r="2879" b="53737"/>
          <a:stretch/>
        </p:blipFill>
        <p:spPr>
          <a:xfrm>
            <a:off x="677334" y="3726775"/>
            <a:ext cx="10686366" cy="2163133"/>
          </a:xfrm>
          <a:prstGeom prst="rect">
            <a:avLst/>
          </a:prstGeom>
        </p:spPr>
      </p:pic>
      <p:sp>
        <p:nvSpPr>
          <p:cNvPr id="11" name="流程圖: 程序 10"/>
          <p:cNvSpPr/>
          <p:nvPr/>
        </p:nvSpPr>
        <p:spPr>
          <a:xfrm>
            <a:off x="7946271" y="3937608"/>
            <a:ext cx="385656" cy="34024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2"/>
                </a:solidFill>
              </a:rPr>
              <a:t>2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8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63902" y="301931"/>
            <a:ext cx="4080294" cy="931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3594" y="480209"/>
            <a:ext cx="8596668" cy="13208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操作手冊目錄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52422" y="1328481"/>
            <a:ext cx="7850037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課前提醒事項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課前您一定要測試的功能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一、如何更改個人名稱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二、如何進入會議室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2">
              <a:lnSpc>
                <a:spcPct val="150000"/>
              </a:lnSpc>
            </a:pPr>
            <a:r>
              <a:rPr lang="zh-TW" altLang="en-US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hlinkClick r:id="rId6" action="ppaction://hlinksldjump"/>
              </a:rPr>
              <a:t>我是使用瀏覽器開啟會議連結</a:t>
            </a:r>
            <a:endParaRPr lang="en-US" altLang="zh-TW" sz="1600" b="1" u="sng" dirty="0">
              <a:solidFill>
                <a:schemeClr val="tx2">
                  <a:lumMod val="20000"/>
                  <a:lumOff val="80000"/>
                </a:schemeClr>
              </a:solidFill>
              <a:latin typeface="微軟正黑體" panose="020B0604030504040204" pitchFamily="34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hlinkClick r:id="rId7" action="ppaction://hlinksldjump"/>
              </a:rPr>
              <a:t>我是使用</a:t>
            </a:r>
            <a:r>
              <a:rPr lang="en-US" altLang="zh-TW" sz="1600" b="1" u="sng" dirty="0" err="1">
                <a:solidFill>
                  <a:schemeClr val="tx2">
                    <a:lumMod val="20000"/>
                    <a:lumOff val="80000"/>
                  </a:schemeClr>
                </a:solidFill>
                <a:hlinkClick r:id="rId7" action="ppaction://hlinksldjump"/>
              </a:rPr>
              <a:t>Webex</a:t>
            </a:r>
            <a:r>
              <a:rPr lang="en-US" altLang="zh-TW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hlinkClick r:id="rId7" action="ppaction://hlinksldjump"/>
              </a:rPr>
              <a:t> </a:t>
            </a:r>
            <a:r>
              <a:rPr lang="zh-TW" altLang="en-US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hlinkClick r:id="rId7" action="ppaction://hlinksldjump"/>
              </a:rPr>
              <a:t>軟體</a:t>
            </a:r>
            <a:r>
              <a:rPr lang="zh-TW" altLang="en-US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hlinkClick r:id="rId7" action="ppaction://hlinksldjump"/>
              </a:rPr>
              <a:t>加入會議</a:t>
            </a:r>
            <a:endParaRPr lang="en-US" altLang="zh-TW" sz="16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三、</a:t>
            </a:r>
            <a:r>
              <a:rPr lang="en-US" altLang="zh-TW" sz="2000" b="1" u="sng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Webex</a:t>
            </a: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介面介紹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四、如何使用文字聊天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五、如何靜音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六、如何舉手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七、行動裝置介面 </a:t>
            </a:r>
            <a:r>
              <a:rPr lang="en-US" altLang="zh-TW" sz="2000" b="1" u="sng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ios</a:t>
            </a: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、</a:t>
            </a:r>
            <a:r>
              <a:rPr lang="en-US" altLang="zh-TW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Android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附錄、傳送問題報告、軟體下載</a:t>
            </a:r>
            <a:endParaRPr lang="en-US" altLang="zh-TW" sz="2000" b="1" u="sng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ts val="3200"/>
              </a:lnSpc>
            </a:pPr>
            <a:endParaRPr lang="en-US" altLang="zh-TW" b="1" dirty="0"/>
          </a:p>
          <a:p>
            <a:pPr>
              <a:lnSpc>
                <a:spcPts val="32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266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5372" y="318460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2</a:t>
            </a:r>
            <a:r>
              <a:rPr lang="zh-TW" altLang="en-US" sz="2800" b="1" dirty="0"/>
              <a:t>：</a:t>
            </a:r>
            <a:r>
              <a:rPr lang="zh-TW" altLang="en-US" dirty="0"/>
              <a:t>輸入「會議室</a:t>
            </a:r>
            <a:r>
              <a:rPr lang="en-US" altLang="zh-TW" dirty="0"/>
              <a:t>ID</a:t>
            </a:r>
            <a:r>
              <a:rPr lang="zh-TW" altLang="en-US" dirty="0"/>
              <a:t>」與「密碼」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2" y="1029239"/>
            <a:ext cx="9272349" cy="3505200"/>
          </a:xfrm>
          <a:prstGeom prst="rect">
            <a:avLst/>
          </a:prstGeom>
        </p:spPr>
      </p:pic>
      <p:sp>
        <p:nvSpPr>
          <p:cNvPr id="6" name="流程圖: 程序 5"/>
          <p:cNvSpPr/>
          <p:nvPr/>
        </p:nvSpPr>
        <p:spPr>
          <a:xfrm>
            <a:off x="4409126" y="2848344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678606" y="5454071"/>
            <a:ext cx="352839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dirty="0"/>
              <a:t>輸入會議密碼號後按「確認」</a:t>
            </a:r>
            <a:endParaRPr lang="en-US" altLang="zh-TW" sz="1200" dirty="0"/>
          </a:p>
        </p:txBody>
      </p:sp>
      <p:sp>
        <p:nvSpPr>
          <p:cNvPr id="15" name="流程圖: 程序 14"/>
          <p:cNvSpPr/>
          <p:nvPr/>
        </p:nvSpPr>
        <p:spPr>
          <a:xfrm>
            <a:off x="1140550" y="5012319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6" name="流程圖: 程序 15"/>
          <p:cNvSpPr/>
          <p:nvPr/>
        </p:nvSpPr>
        <p:spPr>
          <a:xfrm>
            <a:off x="1140550" y="5617858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678606" y="4863442"/>
            <a:ext cx="325746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dirty="0"/>
              <a:t>輸入會議號後按「繼續」</a:t>
            </a:r>
            <a:endParaRPr lang="en-US" altLang="zh-TW" sz="1200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6" y="3970784"/>
            <a:ext cx="4017961" cy="2423311"/>
          </a:xfrm>
          <a:prstGeom prst="rect">
            <a:avLst/>
          </a:prstGeom>
        </p:spPr>
      </p:pic>
      <p:sp>
        <p:nvSpPr>
          <p:cNvPr id="11" name="流程圖: 程序 10"/>
          <p:cNvSpPr/>
          <p:nvPr/>
        </p:nvSpPr>
        <p:spPr>
          <a:xfrm>
            <a:off x="6451177" y="4995259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794782" y="3171652"/>
            <a:ext cx="1682218" cy="291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918590" y="5245218"/>
            <a:ext cx="1682218" cy="291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271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23" y="1033726"/>
            <a:ext cx="6727859" cy="417327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205" y="278152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3</a:t>
            </a:r>
            <a:r>
              <a:rPr lang="zh-TW" altLang="en-US" sz="2800" b="1" dirty="0"/>
              <a:t>：</a:t>
            </a:r>
            <a:r>
              <a:rPr lang="zh-TW" altLang="en-US" dirty="0"/>
              <a:t>選擇「使用</a:t>
            </a:r>
            <a:r>
              <a:rPr lang="en-US" altLang="zh-TW" dirty="0"/>
              <a:t>web</a:t>
            </a:r>
            <a:r>
              <a:rPr lang="zh-TW" altLang="en-US" dirty="0"/>
              <a:t>應用程式」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2973" b="38266"/>
          <a:stretch/>
        </p:blipFill>
        <p:spPr>
          <a:xfrm>
            <a:off x="5984433" y="689513"/>
            <a:ext cx="3276989" cy="237591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860799" y="3075958"/>
            <a:ext cx="252675" cy="278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程序 8"/>
          <p:cNvSpPr/>
          <p:nvPr/>
        </p:nvSpPr>
        <p:spPr>
          <a:xfrm>
            <a:off x="4241977" y="3065432"/>
            <a:ext cx="293706" cy="25912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031066" y="3570044"/>
            <a:ext cx="1082408" cy="214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流程圖: 程序 12"/>
          <p:cNvSpPr/>
          <p:nvPr/>
        </p:nvSpPr>
        <p:spPr>
          <a:xfrm>
            <a:off x="4241977" y="3525480"/>
            <a:ext cx="293706" cy="259120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41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88654765-C05F-481F-D6DE-18F9852D3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4144" r="43538" b="33345"/>
          <a:stretch/>
        </p:blipFill>
        <p:spPr>
          <a:xfrm>
            <a:off x="3633851" y="1469216"/>
            <a:ext cx="2200700" cy="4114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CC4DA9-F029-4F3C-CA53-7819BC1F7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58" t="12156" r="39713" b="21569"/>
          <a:stretch/>
        </p:blipFill>
        <p:spPr>
          <a:xfrm>
            <a:off x="840716" y="1269945"/>
            <a:ext cx="2483678" cy="444519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2077" y="450197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4</a:t>
            </a:r>
            <a:r>
              <a:rPr lang="zh-TW" altLang="en-US" sz="2800" b="1" dirty="0"/>
              <a:t>：</a:t>
            </a:r>
            <a:r>
              <a:rPr lang="zh-TW" altLang="en-US" dirty="0"/>
              <a:t>輸入與會者資訊</a:t>
            </a:r>
            <a:r>
              <a:rPr lang="en-US" altLang="zh-TW" dirty="0"/>
              <a:t>(</a:t>
            </a:r>
            <a:r>
              <a:rPr lang="zh-TW" altLang="en-US" dirty="0"/>
              <a:t>姓名、電郵</a:t>
            </a:r>
            <a:r>
              <a:rPr lang="en-US" altLang="zh-TW" dirty="0"/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22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6441428" y="1395500"/>
            <a:ext cx="4008392" cy="2585323"/>
            <a:chOff x="6294557" y="2934586"/>
            <a:chExt cx="3646885" cy="2585323"/>
          </a:xfrm>
        </p:grpSpPr>
        <p:sp>
          <p:nvSpPr>
            <p:cNvPr id="11" name="流程圖: 程序 10"/>
            <p:cNvSpPr/>
            <p:nvPr/>
          </p:nvSpPr>
          <p:spPr>
            <a:xfrm>
              <a:off x="6294557" y="3030279"/>
              <a:ext cx="350875" cy="340242"/>
            </a:xfrm>
            <a:prstGeom prst="flowChartProcess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12" name="流程圖: 程序 11"/>
            <p:cNvSpPr/>
            <p:nvPr/>
          </p:nvSpPr>
          <p:spPr>
            <a:xfrm>
              <a:off x="6294557" y="4070619"/>
              <a:ext cx="350875" cy="340242"/>
            </a:xfrm>
            <a:prstGeom prst="flowChartProcess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713320" y="2934586"/>
              <a:ext cx="322812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先點選「以訪客身分加入」</a:t>
              </a:r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r>
                <a:rPr lang="zh-TW" altLang="en-US" dirty="0"/>
                <a:t>進入會議室前，請先輸入您的「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中文真實姓名</a:t>
              </a:r>
              <a:r>
                <a:rPr lang="zh-TW" altLang="en-US" dirty="0"/>
                <a:t>」以供辨識身分。</a:t>
              </a:r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r>
                <a:rPr lang="zh-TW" altLang="en-US" dirty="0"/>
                <a:t>輸入您的資訊後，請按下一步</a:t>
              </a:r>
              <a:endParaRPr lang="en-US" altLang="zh-TW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1228206" y="3169880"/>
            <a:ext cx="1682218" cy="356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75F949-4CE4-02AF-8A28-98F5B39238C2}"/>
              </a:ext>
            </a:extLst>
          </p:cNvPr>
          <p:cNvSpPr/>
          <p:nvPr/>
        </p:nvSpPr>
        <p:spPr>
          <a:xfrm>
            <a:off x="3678018" y="2871775"/>
            <a:ext cx="2112366" cy="12561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程序 15">
            <a:extLst>
              <a:ext uri="{FF2B5EF4-FFF2-40B4-BE49-F238E27FC236}">
                <a16:creationId xmlns:a16="http://schemas.microsoft.com/office/drawing/2014/main" id="{13DCDA53-927B-C802-A70C-97F8A721B922}"/>
              </a:ext>
            </a:extLst>
          </p:cNvPr>
          <p:cNvSpPr/>
          <p:nvPr/>
        </p:nvSpPr>
        <p:spPr>
          <a:xfrm>
            <a:off x="6441428" y="3600280"/>
            <a:ext cx="385656" cy="340242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8" name="流程圖: 程序 17">
            <a:extLst>
              <a:ext uri="{FF2B5EF4-FFF2-40B4-BE49-F238E27FC236}">
                <a16:creationId xmlns:a16="http://schemas.microsoft.com/office/drawing/2014/main" id="{B2060CC1-B823-1E80-627E-F5A08B07E9C7}"/>
              </a:ext>
            </a:extLst>
          </p:cNvPr>
          <p:cNvSpPr/>
          <p:nvPr/>
        </p:nvSpPr>
        <p:spPr>
          <a:xfrm>
            <a:off x="3441023" y="2473453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9" name="流程圖: 程序 18">
            <a:extLst>
              <a:ext uri="{FF2B5EF4-FFF2-40B4-BE49-F238E27FC236}">
                <a16:creationId xmlns:a16="http://schemas.microsoft.com/office/drawing/2014/main" id="{FC98300F-D769-F33E-314B-40D7A63F40F1}"/>
              </a:ext>
            </a:extLst>
          </p:cNvPr>
          <p:cNvSpPr/>
          <p:nvPr/>
        </p:nvSpPr>
        <p:spPr>
          <a:xfrm>
            <a:off x="796549" y="3008006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0" name="流程圖: 程序 19">
            <a:extLst>
              <a:ext uri="{FF2B5EF4-FFF2-40B4-BE49-F238E27FC236}">
                <a16:creationId xmlns:a16="http://schemas.microsoft.com/office/drawing/2014/main" id="{3209C182-619A-0149-E5CC-35691F101126}"/>
              </a:ext>
            </a:extLst>
          </p:cNvPr>
          <p:cNvSpPr/>
          <p:nvPr/>
        </p:nvSpPr>
        <p:spPr>
          <a:xfrm>
            <a:off x="3368561" y="4447130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4276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836" y="585294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5</a:t>
            </a:r>
            <a:r>
              <a:rPr lang="zh-TW" altLang="en-US" sz="2800" b="1" dirty="0"/>
              <a:t>：</a:t>
            </a:r>
            <a:r>
              <a:rPr lang="zh-TW" altLang="en-US" dirty="0"/>
              <a:t>確認收音設備，點選加入會議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6" name="流程圖: 程序 5"/>
          <p:cNvSpPr/>
          <p:nvPr/>
        </p:nvSpPr>
        <p:spPr>
          <a:xfrm>
            <a:off x="2243099" y="3390889"/>
            <a:ext cx="1233747" cy="9614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62013" b="38148"/>
          <a:stretch/>
        </p:blipFill>
        <p:spPr>
          <a:xfrm>
            <a:off x="8762194" y="2061617"/>
            <a:ext cx="3014938" cy="220518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D226670-3030-3B34-2DCB-8BF30EBF1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t="11242" r="12917" b="3660"/>
          <a:stretch/>
        </p:blipFill>
        <p:spPr>
          <a:xfrm>
            <a:off x="711836" y="1311809"/>
            <a:ext cx="7843490" cy="5105568"/>
          </a:xfrm>
          <a:prstGeom prst="rect">
            <a:avLst/>
          </a:prstGeom>
        </p:spPr>
      </p:pic>
      <p:sp>
        <p:nvSpPr>
          <p:cNvPr id="15" name="流程圖: 程序 14">
            <a:extLst>
              <a:ext uri="{FF2B5EF4-FFF2-40B4-BE49-F238E27FC236}">
                <a16:creationId xmlns:a16="http://schemas.microsoft.com/office/drawing/2014/main" id="{AB82F8FE-EFF3-55F8-01A1-FD2921DD3DF8}"/>
              </a:ext>
            </a:extLst>
          </p:cNvPr>
          <p:cNvSpPr/>
          <p:nvPr/>
        </p:nvSpPr>
        <p:spPr>
          <a:xfrm>
            <a:off x="5903172" y="5205949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6" name="流程圖: 程序 15">
            <a:extLst>
              <a:ext uri="{FF2B5EF4-FFF2-40B4-BE49-F238E27FC236}">
                <a16:creationId xmlns:a16="http://schemas.microsoft.com/office/drawing/2014/main" id="{1FEA7D7B-7540-63EB-9282-7EEA97C7576A}"/>
              </a:ext>
            </a:extLst>
          </p:cNvPr>
          <p:cNvSpPr/>
          <p:nvPr/>
        </p:nvSpPr>
        <p:spPr>
          <a:xfrm>
            <a:off x="3859219" y="6272706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0C4DEBB8-4654-6F53-0DFE-B67782561B04}"/>
              </a:ext>
            </a:extLst>
          </p:cNvPr>
          <p:cNvSpPr/>
          <p:nvPr/>
        </p:nvSpPr>
        <p:spPr>
          <a:xfrm>
            <a:off x="5302537" y="6272706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3438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8F2B47E-C2BB-8842-4FAB-ECA3D56F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314" r="-1" b="3839"/>
          <a:stretch/>
        </p:blipFill>
        <p:spPr>
          <a:xfrm>
            <a:off x="312693" y="1586555"/>
            <a:ext cx="9051636" cy="43201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EB53781-6514-9A21-4129-66F94D0D9720}"/>
              </a:ext>
            </a:extLst>
          </p:cNvPr>
          <p:cNvSpPr/>
          <p:nvPr/>
        </p:nvSpPr>
        <p:spPr>
          <a:xfrm>
            <a:off x="1556422" y="1857082"/>
            <a:ext cx="6564178" cy="3709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7749" y="200049"/>
            <a:ext cx="8596668" cy="3880773"/>
          </a:xfrm>
        </p:spPr>
        <p:txBody>
          <a:bodyPr/>
          <a:lstStyle/>
          <a:p>
            <a:r>
              <a:rPr lang="en-US" altLang="zh-TW" sz="2800" b="1" dirty="0"/>
              <a:t>Step 6</a:t>
            </a:r>
            <a:r>
              <a:rPr lang="zh-TW" altLang="en-US" sz="2800" b="1" dirty="0"/>
              <a:t>：</a:t>
            </a:r>
            <a:r>
              <a:rPr lang="zh-TW" altLang="en-US" dirty="0"/>
              <a:t>成功進入會議室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24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0364" t="78" b="1"/>
          <a:stretch/>
        </p:blipFill>
        <p:spPr>
          <a:xfrm>
            <a:off x="8164099" y="1858134"/>
            <a:ext cx="3521244" cy="3776942"/>
          </a:xfrm>
          <a:prstGeom prst="rect">
            <a:avLst/>
          </a:prstGeom>
        </p:spPr>
      </p:pic>
      <p:sp>
        <p:nvSpPr>
          <p:cNvPr id="10" name="流程圖: 程序 9">
            <a:extLst>
              <a:ext uri="{FF2B5EF4-FFF2-40B4-BE49-F238E27FC236}">
                <a16:creationId xmlns:a16="http://schemas.microsoft.com/office/drawing/2014/main" id="{C9582DC3-5894-17DB-9712-87D2C6466AE2}"/>
              </a:ext>
            </a:extLst>
          </p:cNvPr>
          <p:cNvSpPr/>
          <p:nvPr/>
        </p:nvSpPr>
        <p:spPr>
          <a:xfrm>
            <a:off x="2929063" y="5566413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C948C1-EBC8-4E2D-8D30-7322133E5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440" y="1876863"/>
            <a:ext cx="2737285" cy="3669767"/>
          </a:xfrm>
          <a:prstGeom prst="rect">
            <a:avLst/>
          </a:prstGeom>
        </p:spPr>
      </p:pic>
      <p:sp>
        <p:nvSpPr>
          <p:cNvPr id="14" name="流程圖: 程序 13">
            <a:extLst>
              <a:ext uri="{FF2B5EF4-FFF2-40B4-BE49-F238E27FC236}">
                <a16:creationId xmlns:a16="http://schemas.microsoft.com/office/drawing/2014/main" id="{F7443565-9158-4790-1D81-DBD3FFE0BD63}"/>
              </a:ext>
            </a:extLst>
          </p:cNvPr>
          <p:cNvSpPr/>
          <p:nvPr/>
        </p:nvSpPr>
        <p:spPr>
          <a:xfrm>
            <a:off x="3861392" y="1970314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6708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3294" y="1193800"/>
            <a:ext cx="9498187" cy="1574800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</a:rPr>
              <a:t>我是使用</a:t>
            </a:r>
            <a:r>
              <a:rPr lang="en-US" altLang="zh-TW" sz="5400" b="1" dirty="0" err="1"/>
              <a:t>Webex</a:t>
            </a:r>
            <a:r>
              <a:rPr lang="en-US" altLang="zh-TW" sz="5400" b="1" dirty="0"/>
              <a:t> </a:t>
            </a:r>
            <a:r>
              <a:rPr lang="zh-TW" altLang="en-US" sz="5400" b="1" dirty="0"/>
              <a:t>軟體</a:t>
            </a:r>
            <a:r>
              <a:rPr lang="zh-TW" altLang="en-US" sz="5400" b="1" dirty="0">
                <a:latin typeface="微軟正黑體" panose="020B0604030504040204" pitchFamily="34" charset="-120"/>
              </a:rPr>
              <a:t>加入會議</a:t>
            </a:r>
            <a:br>
              <a:rPr lang="zh-TW" altLang="en-US" sz="8000" b="1" dirty="0">
                <a:latin typeface="微軟正黑體" panose="020B0604030504040204" pitchFamily="34" charset="-120"/>
              </a:rPr>
            </a:br>
            <a:endParaRPr lang="zh-TW" altLang="en-US" sz="8000" b="1" dirty="0"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295" y="265561"/>
            <a:ext cx="2303253" cy="85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/>
              <a:t>Plan B</a:t>
            </a:r>
            <a:endParaRPr lang="zh-TW" altLang="en-US" sz="4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30C4BA-C199-825A-291C-9898CC0C0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9" t="12928" r="19318" b="22289"/>
          <a:stretch/>
        </p:blipFill>
        <p:spPr>
          <a:xfrm>
            <a:off x="1746241" y="2149747"/>
            <a:ext cx="7592291" cy="44426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CABBF49-8848-450A-DF26-92175A6BEF5B}"/>
              </a:ext>
            </a:extLst>
          </p:cNvPr>
          <p:cNvSpPr/>
          <p:nvPr/>
        </p:nvSpPr>
        <p:spPr>
          <a:xfrm>
            <a:off x="3467979" y="602690"/>
            <a:ext cx="660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/>
              <a:t>Webex</a:t>
            </a:r>
            <a:r>
              <a:rPr lang="en-US" altLang="zh-TW" b="1" dirty="0"/>
              <a:t> </a:t>
            </a:r>
            <a:r>
              <a:rPr lang="zh-TW" altLang="en-US" b="1" dirty="0"/>
              <a:t>下載 </a:t>
            </a:r>
            <a:r>
              <a:rPr lang="en-US" altLang="zh-TW" dirty="0">
                <a:hlinkClick r:id="rId3"/>
              </a:rPr>
              <a:t>https://www.webex.com/zh-tw/downloads.html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18797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6A49A0B-6D62-2EEC-BB63-ABA02581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4" t="31407" r="37954" b="51254"/>
          <a:stretch/>
        </p:blipFill>
        <p:spPr>
          <a:xfrm>
            <a:off x="3540443" y="2079999"/>
            <a:ext cx="3056327" cy="12296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A0EA07D-5458-EE13-1AAE-FC6FC4AF9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52" t="12928" r="40411" b="22289"/>
          <a:stretch/>
        </p:blipFill>
        <p:spPr>
          <a:xfrm>
            <a:off x="474252" y="1709475"/>
            <a:ext cx="2782920" cy="4680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8843" y="226730"/>
            <a:ext cx="8596668" cy="3880773"/>
          </a:xfrm>
        </p:spPr>
        <p:txBody>
          <a:bodyPr/>
          <a:lstStyle/>
          <a:p>
            <a:r>
              <a:rPr lang="zh-TW" altLang="en-US" dirty="0"/>
              <a:t>點選「加入會議」</a:t>
            </a:r>
            <a:endParaRPr lang="en-US" altLang="zh-TW" dirty="0"/>
          </a:p>
          <a:p>
            <a:r>
              <a:rPr lang="zh-TW" altLang="en-US" dirty="0"/>
              <a:t>輸入「</a:t>
            </a:r>
            <a:r>
              <a:rPr lang="zh-TW" altLang="en-US" dirty="0">
                <a:latin typeface="微軟正黑體" panose="020B0604030504040204" pitchFamily="34" charset="-120"/>
              </a:rPr>
              <a:t>會議號</a:t>
            </a:r>
            <a:r>
              <a:rPr lang="zh-TW" altLang="en-US" dirty="0"/>
              <a:t>」後按下一步，輸入「會議密碼」後按下一步</a:t>
            </a:r>
            <a:endParaRPr lang="en-US" altLang="zh-TW" dirty="0"/>
          </a:p>
          <a:p>
            <a:r>
              <a:rPr lang="zh-TW" altLang="en-US" dirty="0"/>
              <a:t>輸入您的「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中文真實姓名</a:t>
            </a:r>
            <a:r>
              <a:rPr lang="zh-TW" altLang="en-US" dirty="0"/>
              <a:t>」與「電子郵件」後按下一步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-258062" y="6237253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26</a:t>
            </a:fld>
            <a:endParaRPr lang="zh-TW" altLang="en-US" dirty="0"/>
          </a:p>
        </p:txBody>
      </p:sp>
      <p:sp>
        <p:nvSpPr>
          <p:cNvPr id="11" name="流程圖: 程序 10"/>
          <p:cNvSpPr/>
          <p:nvPr/>
        </p:nvSpPr>
        <p:spPr>
          <a:xfrm>
            <a:off x="498843" y="3442431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流程圖: 程序 11"/>
          <p:cNvSpPr/>
          <p:nvPr/>
        </p:nvSpPr>
        <p:spPr>
          <a:xfrm>
            <a:off x="3654448" y="2257957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91671" y="3937382"/>
            <a:ext cx="2381899" cy="3402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154108" y="2629007"/>
            <a:ext cx="1828995" cy="6146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E820EB-075D-8ADC-7B81-DCDD766E6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2" t="31749" r="38052" b="50741"/>
          <a:stretch/>
        </p:blipFill>
        <p:spPr>
          <a:xfrm>
            <a:off x="3540443" y="4333702"/>
            <a:ext cx="3056327" cy="124670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94AB0D4-1D2F-D5D7-37E5-893EED0B754A}"/>
              </a:ext>
            </a:extLst>
          </p:cNvPr>
          <p:cNvSpPr/>
          <p:nvPr/>
        </p:nvSpPr>
        <p:spPr>
          <a:xfrm>
            <a:off x="4154108" y="4892457"/>
            <a:ext cx="1828995" cy="6146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流程圖: 程序 18">
            <a:extLst>
              <a:ext uri="{FF2B5EF4-FFF2-40B4-BE49-F238E27FC236}">
                <a16:creationId xmlns:a16="http://schemas.microsoft.com/office/drawing/2014/main" id="{5353FD1E-E883-D317-8E47-406D035ABB6B}"/>
              </a:ext>
            </a:extLst>
          </p:cNvPr>
          <p:cNvSpPr/>
          <p:nvPr/>
        </p:nvSpPr>
        <p:spPr>
          <a:xfrm>
            <a:off x="3713030" y="4450610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75A4378-20D2-DBD1-3D40-74745DB25E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6" t="12390" r="39367" b="22290"/>
          <a:stretch/>
        </p:blipFill>
        <p:spPr>
          <a:xfrm>
            <a:off x="6880045" y="1709475"/>
            <a:ext cx="2782919" cy="468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9F61A471-1898-709D-C25A-57EB2CAE5B46}"/>
              </a:ext>
            </a:extLst>
          </p:cNvPr>
          <p:cNvSpPr/>
          <p:nvPr/>
        </p:nvSpPr>
        <p:spPr>
          <a:xfrm>
            <a:off x="7333673" y="3526363"/>
            <a:ext cx="1954666" cy="16221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流程圖: 程序 22">
            <a:extLst>
              <a:ext uri="{FF2B5EF4-FFF2-40B4-BE49-F238E27FC236}">
                <a16:creationId xmlns:a16="http://schemas.microsoft.com/office/drawing/2014/main" id="{4D5613AD-1147-CA91-B133-04D479E48DCE}"/>
              </a:ext>
            </a:extLst>
          </p:cNvPr>
          <p:cNvSpPr/>
          <p:nvPr/>
        </p:nvSpPr>
        <p:spPr>
          <a:xfrm>
            <a:off x="7140845" y="3016001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270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58A63AE-F805-1E4D-D09F-921BE901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4" t="17647" r="30073" b="27843"/>
          <a:stretch/>
        </p:blipFill>
        <p:spPr>
          <a:xfrm>
            <a:off x="711836" y="1561026"/>
            <a:ext cx="5919538" cy="444176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836" y="763861"/>
            <a:ext cx="8596668" cy="3880773"/>
          </a:xfrm>
        </p:spPr>
        <p:txBody>
          <a:bodyPr/>
          <a:lstStyle/>
          <a:p>
            <a:r>
              <a:rPr lang="zh-TW" altLang="en-US" dirty="0"/>
              <a:t>確認收音設備，點選加入會議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62013" b="38148"/>
          <a:stretch/>
        </p:blipFill>
        <p:spPr>
          <a:xfrm>
            <a:off x="6631374" y="1782274"/>
            <a:ext cx="3014938" cy="2205180"/>
          </a:xfrm>
          <a:prstGeom prst="rect">
            <a:avLst/>
          </a:prstGeom>
        </p:spPr>
      </p:pic>
      <p:sp>
        <p:nvSpPr>
          <p:cNvPr id="14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262781" y="6417377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27</a:t>
            </a:fld>
            <a:endParaRPr lang="zh-TW" altLang="en-US" dirty="0"/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BA96E72B-6BA5-7A85-530E-74F4A1179472}"/>
              </a:ext>
            </a:extLst>
          </p:cNvPr>
          <p:cNvCxnSpPr/>
          <p:nvPr/>
        </p:nvCxnSpPr>
        <p:spPr>
          <a:xfrm rot="16200000" flipH="1">
            <a:off x="744358" y="4482241"/>
            <a:ext cx="1120204" cy="1063176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9A18C6D-C1DD-C2A3-AE2B-91330192B20F}"/>
              </a:ext>
            </a:extLst>
          </p:cNvPr>
          <p:cNvSpPr/>
          <p:nvPr/>
        </p:nvSpPr>
        <p:spPr>
          <a:xfrm>
            <a:off x="959206" y="4067815"/>
            <a:ext cx="2107225" cy="314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流程圖: 程序 1">
            <a:extLst>
              <a:ext uri="{FF2B5EF4-FFF2-40B4-BE49-F238E27FC236}">
                <a16:creationId xmlns:a16="http://schemas.microsoft.com/office/drawing/2014/main" id="{D6DA8282-BDA1-9488-EE2A-79ABF791DD7E}"/>
              </a:ext>
            </a:extLst>
          </p:cNvPr>
          <p:cNvSpPr/>
          <p:nvPr/>
        </p:nvSpPr>
        <p:spPr>
          <a:xfrm>
            <a:off x="519008" y="4077572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流程圖: 程序 3">
            <a:extLst>
              <a:ext uri="{FF2B5EF4-FFF2-40B4-BE49-F238E27FC236}">
                <a16:creationId xmlns:a16="http://schemas.microsoft.com/office/drawing/2014/main" id="{416574A3-DC71-9F90-F782-59B9155E2AE5}"/>
              </a:ext>
            </a:extLst>
          </p:cNvPr>
          <p:cNvSpPr/>
          <p:nvPr/>
        </p:nvSpPr>
        <p:spPr>
          <a:xfrm>
            <a:off x="5967313" y="5126853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</a:p>
        </p:txBody>
      </p:sp>
      <p:sp>
        <p:nvSpPr>
          <p:cNvPr id="5" name="流程圖: 程序 4">
            <a:extLst>
              <a:ext uri="{FF2B5EF4-FFF2-40B4-BE49-F238E27FC236}">
                <a16:creationId xmlns:a16="http://schemas.microsoft.com/office/drawing/2014/main" id="{E724EE25-308E-4060-3C40-7882D455DAE0}"/>
              </a:ext>
            </a:extLst>
          </p:cNvPr>
          <p:cNvSpPr/>
          <p:nvPr/>
        </p:nvSpPr>
        <p:spPr>
          <a:xfrm>
            <a:off x="3066431" y="4417814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1236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4F675CC-E867-A59A-A772-0E26CEBC5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8" t="16700" r="16818" b="16633"/>
          <a:stretch/>
        </p:blipFill>
        <p:spPr>
          <a:xfrm>
            <a:off x="420558" y="1256144"/>
            <a:ext cx="8091055" cy="457200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48" y="462022"/>
            <a:ext cx="8596668" cy="3880773"/>
          </a:xfrm>
        </p:spPr>
        <p:txBody>
          <a:bodyPr/>
          <a:lstStyle/>
          <a:p>
            <a:r>
              <a:rPr lang="zh-TW" altLang="en-US" dirty="0"/>
              <a:t>成功進入會議室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CE9EFC-C7E7-9E2A-EDA4-53F5FC8D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64" t="78" b="1"/>
          <a:stretch/>
        </p:blipFill>
        <p:spPr>
          <a:xfrm>
            <a:off x="8167236" y="1540529"/>
            <a:ext cx="3521244" cy="37769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61AA6-34F0-5CE9-5945-E22B74B4E471}"/>
              </a:ext>
            </a:extLst>
          </p:cNvPr>
          <p:cNvSpPr/>
          <p:nvPr/>
        </p:nvSpPr>
        <p:spPr>
          <a:xfrm>
            <a:off x="1661273" y="2401454"/>
            <a:ext cx="5876163" cy="291601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7141C6F-DC54-0832-2AEB-53E059DB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54" y="2401453"/>
            <a:ext cx="2175062" cy="2916017"/>
          </a:xfrm>
          <a:prstGeom prst="rect">
            <a:avLst/>
          </a:prstGeom>
        </p:spPr>
      </p:pic>
      <p:sp>
        <p:nvSpPr>
          <p:cNvPr id="11" name="流程圖: 程序 10">
            <a:extLst>
              <a:ext uri="{FF2B5EF4-FFF2-40B4-BE49-F238E27FC236}">
                <a16:creationId xmlns:a16="http://schemas.microsoft.com/office/drawing/2014/main" id="{E3458475-CAA2-DE5C-E96A-1F6EF3C84BFB}"/>
              </a:ext>
            </a:extLst>
          </p:cNvPr>
          <p:cNvSpPr/>
          <p:nvPr/>
        </p:nvSpPr>
        <p:spPr>
          <a:xfrm>
            <a:off x="1820699" y="5455577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流程圖: 程序 11">
            <a:extLst>
              <a:ext uri="{FF2B5EF4-FFF2-40B4-BE49-F238E27FC236}">
                <a16:creationId xmlns:a16="http://schemas.microsoft.com/office/drawing/2014/main" id="{17187EA2-AE18-3DD4-3D0A-2C6AC29828F0}"/>
              </a:ext>
            </a:extLst>
          </p:cNvPr>
          <p:cNvSpPr/>
          <p:nvPr/>
        </p:nvSpPr>
        <p:spPr>
          <a:xfrm>
            <a:off x="2909853" y="2598387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174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59" y="2629776"/>
            <a:ext cx="8263216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三、</a:t>
            </a:r>
            <a:r>
              <a:rPr lang="en-US" altLang="zh-TW" sz="6600" b="1" dirty="0" err="1">
                <a:latin typeface="微軟正黑體" panose="020B0604030504040204" pitchFamily="34" charset="-120"/>
              </a:rPr>
              <a:t>Webex</a:t>
            </a:r>
            <a:r>
              <a:rPr lang="zh-TW" altLang="en-US" sz="6600" b="1" dirty="0">
                <a:latin typeface="微軟正黑體" panose="020B0604030504040204" pitchFamily="34" charset="-120"/>
              </a:rPr>
              <a:t>介面介紹</a:t>
            </a:r>
            <a:br>
              <a:rPr lang="en-US" altLang="zh-TW" sz="8000" b="1" dirty="0">
                <a:latin typeface="微軟正黑體" panose="020B0604030504040204" pitchFamily="34" charset="-120"/>
              </a:rPr>
            </a:br>
            <a:br>
              <a:rPr lang="zh-TW" altLang="en-US" sz="4000" dirty="0">
                <a:latin typeface="微軟正黑體" panose="020B0604030504040204" pitchFamily="34" charset="-120"/>
              </a:rPr>
            </a:br>
            <a:endParaRPr lang="zh-TW" altLang="en-US" sz="4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27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/>
              <a:t>課前提醒事項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521534"/>
            <a:ext cx="10877358" cy="41236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</a:rPr>
              <a:t>直播課程需自備具喇叭功能的桌上型電腦、筆記型電腦、平板</a:t>
            </a:r>
            <a:r>
              <a:rPr lang="en-US" altLang="zh-TW" sz="2400" b="1" dirty="0">
                <a:latin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</a:rPr>
              <a:t>上述電子設備擇一使用</a:t>
            </a:r>
            <a:r>
              <a:rPr lang="en-US" altLang="zh-TW" sz="2400" b="1" dirty="0">
                <a:latin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</a:rPr>
              <a:t>，</a:t>
            </a:r>
            <a:r>
              <a:rPr lang="en-US" altLang="zh-TW" sz="2400" b="1" dirty="0">
                <a:latin typeface="微軟正黑體" panose="020B0604030504040204" pitchFamily="34" charset="-120"/>
              </a:rPr>
              <a:t>Webex</a:t>
            </a:r>
            <a:r>
              <a:rPr lang="zh-TW" altLang="en-US" sz="2400" b="1" dirty="0">
                <a:latin typeface="微軟正黑體" panose="020B0604030504040204" pitchFamily="34" charset="-120"/>
              </a:rPr>
              <a:t>服務的系統要求，請參閱：</a:t>
            </a:r>
            <a:r>
              <a:rPr lang="en-US" altLang="zh-TW" sz="2400" b="1" dirty="0">
                <a:latin typeface="微軟正黑體" panose="020B0604030504040204" pitchFamily="34" charset="-120"/>
                <a:hlinkClick r:id="rId3"/>
              </a:rPr>
              <a:t>https://reurl.cc/E6pp8a</a:t>
            </a:r>
            <a:endParaRPr lang="en-US" altLang="zh-TW" sz="2400" b="1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</a:rPr>
              <a:t>請檢閱這些系統要求以驗證您是否可以在電腦、行動裝置或 </a:t>
            </a:r>
            <a:r>
              <a:rPr lang="en-US" altLang="zh-TW" sz="2400" b="1" dirty="0">
                <a:latin typeface="微軟正黑體" panose="020B0604030504040204" pitchFamily="34" charset="-120"/>
              </a:rPr>
              <a:t>Web </a:t>
            </a:r>
            <a:r>
              <a:rPr lang="zh-TW" altLang="en-US" sz="2400" b="1" dirty="0">
                <a:latin typeface="微軟正黑體" panose="020B0604030504040204" pitchFamily="34" charset="-120"/>
              </a:rPr>
              <a:t>瀏覽器上使用 </a:t>
            </a:r>
            <a:r>
              <a:rPr lang="en-US" altLang="zh-TW" sz="2400" b="1" dirty="0">
                <a:latin typeface="微軟正黑體" panose="020B0604030504040204" pitchFamily="34" charset="-120"/>
              </a:rPr>
              <a:t>Webex </a:t>
            </a:r>
            <a:r>
              <a:rPr lang="zh-TW" altLang="en-US" sz="2400" b="1" dirty="0">
                <a:latin typeface="微軟正黑體" panose="020B0604030504040204" pitchFamily="34" charset="-120"/>
              </a:rPr>
              <a:t>應用程式，以達更好上課體驗。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93A9-C247-4C16-AC19-92BE4618CC40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142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線接點 39"/>
          <p:cNvCxnSpPr/>
          <p:nvPr/>
        </p:nvCxnSpPr>
        <p:spPr>
          <a:xfrm>
            <a:off x="5626403" y="3714347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6" idx="2"/>
          </p:cNvCxnSpPr>
          <p:nvPr/>
        </p:nvCxnSpPr>
        <p:spPr>
          <a:xfrm>
            <a:off x="1279194" y="2541032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下方工具列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87627" y="2171700"/>
            <a:ext cx="19831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麥克風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329787" y="2171700"/>
            <a:ext cx="174691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鏡頭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857845" y="2171700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離開</a:t>
            </a:r>
            <a:r>
              <a:rPr lang="zh-TW" altLang="en-US" dirty="0"/>
              <a:t>會議室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3195622" y="2541032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906563" y="2541032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8667245" y="2167892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聊天室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7278472" y="2167892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參加者列表</a:t>
            </a:r>
          </a:p>
        </p:txBody>
      </p:sp>
      <p:cxnSp>
        <p:nvCxnSpPr>
          <p:cNvPr id="30" name="直線接點 29"/>
          <p:cNvCxnSpPr/>
          <p:nvPr/>
        </p:nvCxnSpPr>
        <p:spPr>
          <a:xfrm>
            <a:off x="8095283" y="2541032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肘形接點 31"/>
          <p:cNvCxnSpPr/>
          <p:nvPr/>
        </p:nvCxnSpPr>
        <p:spPr>
          <a:xfrm rot="5400000">
            <a:off x="8514912" y="2609432"/>
            <a:ext cx="571855" cy="42720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7859" b="7795"/>
          <a:stretch/>
        </p:blipFill>
        <p:spPr>
          <a:xfrm>
            <a:off x="287627" y="3032760"/>
            <a:ext cx="9154015" cy="6858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095" y="3960211"/>
            <a:ext cx="2190750" cy="23526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41" name="直線接點 40"/>
          <p:cNvCxnSpPr/>
          <p:nvPr/>
        </p:nvCxnSpPr>
        <p:spPr>
          <a:xfrm>
            <a:off x="6273661" y="3714347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78" y="3960211"/>
            <a:ext cx="2045788" cy="17730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43" name="直線接點 42"/>
          <p:cNvCxnSpPr/>
          <p:nvPr/>
        </p:nvCxnSpPr>
        <p:spPr>
          <a:xfrm>
            <a:off x="9085441" y="3714347"/>
            <a:ext cx="0" cy="49172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2" name="圖片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218" y="3960211"/>
            <a:ext cx="1895475" cy="71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907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FDFC3F1-37D1-508F-89F6-C6D52A7A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10" r="95777" b="4065"/>
          <a:stretch/>
        </p:blipFill>
        <p:spPr>
          <a:xfrm>
            <a:off x="420558" y="2567653"/>
            <a:ext cx="812239" cy="576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E60F5F7-EE1A-267E-B5A7-2D0F65B46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14" t="90664" b="4065"/>
          <a:stretch/>
        </p:blipFill>
        <p:spPr>
          <a:xfrm>
            <a:off x="8686287" y="2567653"/>
            <a:ext cx="2736744" cy="57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0AA22BA-FC48-4CDB-07B4-F33DE89DB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4" t="90707" r="31285" b="4180"/>
          <a:stretch/>
        </p:blipFill>
        <p:spPr>
          <a:xfrm>
            <a:off x="1232797" y="2567653"/>
            <a:ext cx="7456776" cy="576000"/>
          </a:xfrm>
          <a:prstGeom prst="rect">
            <a:avLst/>
          </a:prstGeom>
        </p:spPr>
      </p:pic>
      <p:cxnSp>
        <p:nvCxnSpPr>
          <p:cNvPr id="40" name="直線接點 39"/>
          <p:cNvCxnSpPr/>
          <p:nvPr/>
        </p:nvCxnSpPr>
        <p:spPr>
          <a:xfrm>
            <a:off x="826677" y="3068888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cxnSpLocks/>
          </p:cNvCxnSpPr>
          <p:nvPr/>
        </p:nvCxnSpPr>
        <p:spPr>
          <a:xfrm>
            <a:off x="1813220" y="2154234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下方工具列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26677" y="1776163"/>
            <a:ext cx="19831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麥克風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863290" y="1784902"/>
            <a:ext cx="174691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鏡頭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029612" y="1688558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離開</a:t>
            </a:r>
            <a:r>
              <a:rPr lang="zh-TW" altLang="en-US" dirty="0"/>
              <a:t>會議室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3629606" y="2164828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9988814" y="1773180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聊天室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8509213" y="1776163"/>
            <a:ext cx="13354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參加者列表</a:t>
            </a:r>
          </a:p>
        </p:txBody>
      </p:sp>
      <p:cxnSp>
        <p:nvCxnSpPr>
          <p:cNvPr id="30" name="直線接點 29"/>
          <p:cNvCxnSpPr/>
          <p:nvPr/>
        </p:nvCxnSpPr>
        <p:spPr>
          <a:xfrm>
            <a:off x="9206906" y="2154234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肘形接點 31"/>
          <p:cNvCxnSpPr>
            <a:cxnSpLocks/>
          </p:cNvCxnSpPr>
          <p:nvPr/>
        </p:nvCxnSpPr>
        <p:spPr>
          <a:xfrm rot="16200000" flipV="1">
            <a:off x="7806225" y="2130217"/>
            <a:ext cx="571855" cy="427202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2631139" y="4746352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10367394" y="2164828"/>
            <a:ext cx="0" cy="49172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EAA72CB2-E5EE-4E31-3187-335082DCF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67" t="35425" r="26471" b="23268"/>
          <a:stretch/>
        </p:blipFill>
        <p:spPr>
          <a:xfrm>
            <a:off x="7743521" y="3441438"/>
            <a:ext cx="2568503" cy="334106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E9C10A9-84DA-FD35-FC96-0805162E752A}"/>
              </a:ext>
            </a:extLst>
          </p:cNvPr>
          <p:cNvSpPr txBox="1"/>
          <p:nvPr/>
        </p:nvSpPr>
        <p:spPr>
          <a:xfrm>
            <a:off x="78888" y="3596240"/>
            <a:ext cx="217780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>
                <a:solidFill>
                  <a:schemeClr val="tx1"/>
                </a:solidFill>
              </a:rPr>
              <a:t>輔助字幕</a:t>
            </a:r>
          </a:p>
        </p:txBody>
      </p:sp>
      <p:cxnSp>
        <p:nvCxnSpPr>
          <p:cNvPr id="18" name="肘形接點 31">
            <a:extLst>
              <a:ext uri="{FF2B5EF4-FFF2-40B4-BE49-F238E27FC236}">
                <a16:creationId xmlns:a16="http://schemas.microsoft.com/office/drawing/2014/main" id="{3C0652FC-16E7-2AA6-6696-2726D5976124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31230" y="1897251"/>
            <a:ext cx="746623" cy="633029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C701170-9241-7883-1499-2AE05A537E6A}"/>
              </a:ext>
            </a:extLst>
          </p:cNvPr>
          <p:cNvSpPr txBox="1"/>
          <p:nvPr/>
        </p:nvSpPr>
        <p:spPr>
          <a:xfrm>
            <a:off x="5859457" y="1463571"/>
            <a:ext cx="85714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舉手</a:t>
            </a:r>
          </a:p>
        </p:txBody>
      </p:sp>
      <p:cxnSp>
        <p:nvCxnSpPr>
          <p:cNvPr id="21" name="肘形接點 31">
            <a:extLst>
              <a:ext uri="{FF2B5EF4-FFF2-40B4-BE49-F238E27FC236}">
                <a16:creationId xmlns:a16="http://schemas.microsoft.com/office/drawing/2014/main" id="{5E764B71-4A0D-87DA-E610-16647AE5936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73403" y="3009086"/>
            <a:ext cx="437501" cy="427203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BB86E2ED-33C5-E48D-F44F-E978CC5B2770}"/>
              </a:ext>
            </a:extLst>
          </p:cNvPr>
          <p:cNvCxnSpPr/>
          <p:nvPr/>
        </p:nvCxnSpPr>
        <p:spPr>
          <a:xfrm rot="5400000">
            <a:off x="6061620" y="3103268"/>
            <a:ext cx="1243136" cy="1174376"/>
          </a:xfrm>
          <a:prstGeom prst="bentConnector3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圖片 24">
            <a:extLst>
              <a:ext uri="{FF2B5EF4-FFF2-40B4-BE49-F238E27FC236}">
                <a16:creationId xmlns:a16="http://schemas.microsoft.com/office/drawing/2014/main" id="{7B951ED6-63DA-85AA-E063-8BF7D09F5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90" t="43850" r="30207" b="23620"/>
          <a:stretch/>
        </p:blipFill>
        <p:spPr>
          <a:xfrm>
            <a:off x="5237005" y="4222376"/>
            <a:ext cx="1792607" cy="22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6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925EED8F-9505-2F4D-B697-2F461C044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21" t="19571" r="30515" b="22153"/>
          <a:stretch/>
        </p:blipFill>
        <p:spPr>
          <a:xfrm>
            <a:off x="7209843" y="887875"/>
            <a:ext cx="3238638" cy="39965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1EF8CDE-01A8-89F3-74B6-B1FD914B2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9" t="60659" r="53237" b="22152"/>
          <a:stretch/>
        </p:blipFill>
        <p:spPr>
          <a:xfrm>
            <a:off x="3787768" y="2278690"/>
            <a:ext cx="2825112" cy="15811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43C113-B906-AD5B-93E9-D4AB19E15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91" t="44328" r="61034" b="21420"/>
          <a:stretch/>
        </p:blipFill>
        <p:spPr>
          <a:xfrm>
            <a:off x="734515" y="1609612"/>
            <a:ext cx="2564946" cy="28607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AEB20B-6786-CDFD-9493-BFFB12C91E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84" t="90707" r="52711" b="4180"/>
          <a:stretch/>
        </p:blipFill>
        <p:spPr>
          <a:xfrm>
            <a:off x="616374" y="4609257"/>
            <a:ext cx="4009075" cy="72950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b="1" dirty="0"/>
              <a:t>喇叭、麥克風、攝影機測試</a:t>
            </a:r>
          </a:p>
        </p:txBody>
      </p:sp>
      <p:sp>
        <p:nvSpPr>
          <p:cNvPr id="27" name="矩形 26"/>
          <p:cNvSpPr/>
          <p:nvPr/>
        </p:nvSpPr>
        <p:spPr>
          <a:xfrm>
            <a:off x="745913" y="3523090"/>
            <a:ext cx="2553547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06" y="4926258"/>
            <a:ext cx="471856" cy="47185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34" y="4917173"/>
            <a:ext cx="471856" cy="471856"/>
          </a:xfrm>
          <a:prstGeom prst="rect">
            <a:avLst/>
          </a:prstGeom>
        </p:spPr>
      </p:pic>
      <p:cxnSp>
        <p:nvCxnSpPr>
          <p:cNvPr id="34" name="直線接點 33"/>
          <p:cNvCxnSpPr/>
          <p:nvPr/>
        </p:nvCxnSpPr>
        <p:spPr>
          <a:xfrm>
            <a:off x="2475534" y="4392692"/>
            <a:ext cx="0" cy="491728"/>
          </a:xfrm>
          <a:prstGeom prst="line">
            <a:avLst/>
          </a:prstGeom>
          <a:ln w="28575">
            <a:solidFill>
              <a:srgbClr val="C9681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4266234" y="4246498"/>
            <a:ext cx="0" cy="637922"/>
          </a:xfrm>
          <a:prstGeom prst="line">
            <a:avLst/>
          </a:prstGeom>
          <a:ln w="28575">
            <a:solidFill>
              <a:srgbClr val="C9681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809748" y="3521930"/>
            <a:ext cx="2106171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6500366" y="1463384"/>
            <a:ext cx="569714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3320772" y="3513489"/>
            <a:ext cx="502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C96819"/>
                </a:solidFill>
              </a:rPr>
              <a:t>or</a:t>
            </a:r>
            <a:endParaRPr lang="zh-TW" altLang="en-US" sz="1600" dirty="0">
              <a:solidFill>
                <a:srgbClr val="C968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09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60" y="2629776"/>
            <a:ext cx="8654040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四、如何使用文字聊天</a:t>
            </a:r>
            <a:br>
              <a:rPr lang="zh-TW" altLang="en-US" sz="4000" dirty="0">
                <a:latin typeface="微軟正黑體" panose="020B0604030504040204" pitchFamily="34" charset="-120"/>
              </a:rPr>
            </a:br>
            <a:endParaRPr lang="zh-TW" altLang="en-US" sz="4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395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2344E59-C220-7C99-CB28-54331D5CC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9" t="16993" r="16986" b="16732"/>
          <a:stretch/>
        </p:blipFill>
        <p:spPr>
          <a:xfrm>
            <a:off x="677334" y="1375462"/>
            <a:ext cx="8068235" cy="45451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公開聊天 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課程中若有問題請私訊給主持人或講師</a:t>
            </a:r>
            <a:r>
              <a:rPr lang="en-US" altLang="zh-TW" sz="2800" b="1" dirty="0"/>
              <a:t>)</a:t>
            </a:r>
            <a:endParaRPr lang="zh-TW" altLang="en-US" sz="28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6" name="流程圖: 程序 5"/>
          <p:cNvSpPr/>
          <p:nvPr/>
        </p:nvSpPr>
        <p:spPr>
          <a:xfrm>
            <a:off x="770964" y="1930400"/>
            <a:ext cx="5629835" cy="3552138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程序 6"/>
          <p:cNvSpPr/>
          <p:nvPr/>
        </p:nvSpPr>
        <p:spPr>
          <a:xfrm flipV="1">
            <a:off x="6851803" y="4093099"/>
            <a:ext cx="790525" cy="100012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095550" y="5597341"/>
            <a:ext cx="282222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90C5476-0F3E-DE92-13D9-6C8E4A753C7B}"/>
              </a:ext>
            </a:extLst>
          </p:cNvPr>
          <p:cNvCxnSpPr>
            <a:cxnSpLocks/>
          </p:cNvCxnSpPr>
          <p:nvPr/>
        </p:nvCxnSpPr>
        <p:spPr>
          <a:xfrm>
            <a:off x="8243301" y="5911427"/>
            <a:ext cx="0" cy="220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EBA7998-89A6-0993-C395-B185E5AF7803}"/>
              </a:ext>
            </a:extLst>
          </p:cNvPr>
          <p:cNvSpPr/>
          <p:nvPr/>
        </p:nvSpPr>
        <p:spPr>
          <a:xfrm>
            <a:off x="6539089" y="5086353"/>
            <a:ext cx="2206479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A3FF0FF-6A84-9D07-B32A-44A8DD7AE68B}"/>
              </a:ext>
            </a:extLst>
          </p:cNvPr>
          <p:cNvCxnSpPr/>
          <p:nvPr/>
        </p:nvCxnSpPr>
        <p:spPr>
          <a:xfrm>
            <a:off x="8745568" y="5216502"/>
            <a:ext cx="820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E7D4B58-54F9-724A-B330-AA01B85DE072}"/>
              </a:ext>
            </a:extLst>
          </p:cNvPr>
          <p:cNvSpPr txBox="1"/>
          <p:nvPr/>
        </p:nvSpPr>
        <p:spPr>
          <a:xfrm>
            <a:off x="7462858" y="6131859"/>
            <a:ext cx="169271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開啟聊天面板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5A37999-7BD3-33CB-8E25-9772B1BAC4A1}"/>
              </a:ext>
            </a:extLst>
          </p:cNvPr>
          <p:cNvSpPr txBox="1"/>
          <p:nvPr/>
        </p:nvSpPr>
        <p:spPr>
          <a:xfrm>
            <a:off x="9155576" y="5031107"/>
            <a:ext cx="19142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在此可輸入文字</a:t>
            </a:r>
          </a:p>
        </p:txBody>
      </p:sp>
    </p:spTree>
    <p:extLst>
      <p:ext uri="{BB962C8B-B14F-4D97-AF65-F5344CB8AC3E}">
        <p14:creationId xmlns:p14="http://schemas.microsoft.com/office/powerpoint/2010/main" val="1281566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837602" cy="1320800"/>
          </a:xfrm>
        </p:spPr>
        <p:txBody>
          <a:bodyPr/>
          <a:lstStyle/>
          <a:p>
            <a:r>
              <a:rPr lang="zh-TW" altLang="en-US" b="1" dirty="0"/>
              <a:t>私訊聊天 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課程中若有問題請私訊給主持人或講師</a:t>
            </a:r>
            <a:r>
              <a:rPr lang="en-US" altLang="zh-TW" sz="2800" b="1" dirty="0"/>
              <a:t>)</a:t>
            </a:r>
            <a:endParaRPr lang="zh-TW" altLang="en-US" sz="28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5A37999-7BD3-33CB-8E25-9772B1BAC4A1}"/>
              </a:ext>
            </a:extLst>
          </p:cNvPr>
          <p:cNvSpPr txBox="1"/>
          <p:nvPr/>
        </p:nvSpPr>
        <p:spPr>
          <a:xfrm>
            <a:off x="1226901" y="5935383"/>
            <a:ext cx="19142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開啟參加者面板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BCFD95F-6CCF-15E4-C69E-C7DF75D68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91" t="20943" r="16793" b="16980"/>
          <a:stretch/>
        </p:blipFill>
        <p:spPr>
          <a:xfrm>
            <a:off x="677334" y="1465789"/>
            <a:ext cx="2355011" cy="42571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4B6D2B7-DDA5-AE76-EA88-A8EF17E0B4EF}"/>
              </a:ext>
            </a:extLst>
          </p:cNvPr>
          <p:cNvSpPr/>
          <p:nvPr/>
        </p:nvSpPr>
        <p:spPr>
          <a:xfrm>
            <a:off x="2509865" y="2606497"/>
            <a:ext cx="248814" cy="271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53E109-8A40-06F5-C8D2-B564BEDDC4D6}"/>
              </a:ext>
            </a:extLst>
          </p:cNvPr>
          <p:cNvSpPr/>
          <p:nvPr/>
        </p:nvSpPr>
        <p:spPr>
          <a:xfrm>
            <a:off x="2035627" y="2877994"/>
            <a:ext cx="632336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程序 15">
            <a:extLst>
              <a:ext uri="{FF2B5EF4-FFF2-40B4-BE49-F238E27FC236}">
                <a16:creationId xmlns:a16="http://schemas.microsoft.com/office/drawing/2014/main" id="{352AEF33-D75D-9A5D-F207-AF195C93F6D4}"/>
              </a:ext>
            </a:extLst>
          </p:cNvPr>
          <p:cNvSpPr/>
          <p:nvPr/>
        </p:nvSpPr>
        <p:spPr>
          <a:xfrm>
            <a:off x="2344556" y="2451927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99DDC53C-2CAD-1DA7-90D5-8B3ECFE80128}"/>
              </a:ext>
            </a:extLst>
          </p:cNvPr>
          <p:cNvSpPr/>
          <p:nvPr/>
        </p:nvSpPr>
        <p:spPr>
          <a:xfrm>
            <a:off x="1854839" y="2833113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61DD94D-944C-A981-6FF9-574DF51899BD}"/>
              </a:ext>
            </a:extLst>
          </p:cNvPr>
          <p:cNvSpPr txBox="1"/>
          <p:nvPr/>
        </p:nvSpPr>
        <p:spPr>
          <a:xfrm>
            <a:off x="449727" y="3481255"/>
            <a:ext cx="17342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選擇私訊對象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CAF615-4D1C-4055-4AAB-8E89327135BE}"/>
              </a:ext>
            </a:extLst>
          </p:cNvPr>
          <p:cNvSpPr/>
          <p:nvPr/>
        </p:nvSpPr>
        <p:spPr>
          <a:xfrm>
            <a:off x="2028388" y="5443454"/>
            <a:ext cx="316168" cy="271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流程圖: 程序 27">
            <a:extLst>
              <a:ext uri="{FF2B5EF4-FFF2-40B4-BE49-F238E27FC236}">
                <a16:creationId xmlns:a16="http://schemas.microsoft.com/office/drawing/2014/main" id="{BD8860F1-4187-50F9-8EFA-C0EA671128DD}"/>
              </a:ext>
            </a:extLst>
          </p:cNvPr>
          <p:cNvSpPr/>
          <p:nvPr/>
        </p:nvSpPr>
        <p:spPr>
          <a:xfrm>
            <a:off x="1879757" y="5312178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0236949-9129-3958-98AA-6F5B00150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71" t="19874" r="17431" b="23767"/>
          <a:stretch/>
        </p:blipFill>
        <p:spPr>
          <a:xfrm>
            <a:off x="8605752" y="1480858"/>
            <a:ext cx="2206480" cy="386503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EE10327-FD69-DDBF-EDB2-013AADC2F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99" t="21426" r="16750" b="17426"/>
          <a:stretch/>
        </p:blipFill>
        <p:spPr>
          <a:xfrm>
            <a:off x="4409844" y="1465789"/>
            <a:ext cx="2273973" cy="4193566"/>
          </a:xfrm>
          <a:prstGeom prst="rect">
            <a:avLst/>
          </a:prstGeom>
        </p:spPr>
      </p:pic>
      <p:sp>
        <p:nvSpPr>
          <p:cNvPr id="33" name="流程圖: 程序 32">
            <a:extLst>
              <a:ext uri="{FF2B5EF4-FFF2-40B4-BE49-F238E27FC236}">
                <a16:creationId xmlns:a16="http://schemas.microsoft.com/office/drawing/2014/main" id="{AC768641-55DB-63E1-FD6C-A18663B6E297}"/>
              </a:ext>
            </a:extLst>
          </p:cNvPr>
          <p:cNvSpPr/>
          <p:nvPr/>
        </p:nvSpPr>
        <p:spPr>
          <a:xfrm>
            <a:off x="4340095" y="2512177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4408306-BDCB-3DA9-080B-8589CE5D2825}"/>
              </a:ext>
            </a:extLst>
          </p:cNvPr>
          <p:cNvSpPr/>
          <p:nvPr/>
        </p:nvSpPr>
        <p:spPr>
          <a:xfrm>
            <a:off x="5981804" y="5395979"/>
            <a:ext cx="316168" cy="271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837919E-AA0F-7DC1-1C00-437A9A7BB2EB}"/>
              </a:ext>
            </a:extLst>
          </p:cNvPr>
          <p:cNvSpPr/>
          <p:nvPr/>
        </p:nvSpPr>
        <p:spPr>
          <a:xfrm>
            <a:off x="4409844" y="1998639"/>
            <a:ext cx="2273973" cy="271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CF9F34A-A92A-47C0-12E6-FF07094BE13A}"/>
              </a:ext>
            </a:extLst>
          </p:cNvPr>
          <p:cNvSpPr/>
          <p:nvPr/>
        </p:nvSpPr>
        <p:spPr>
          <a:xfrm>
            <a:off x="4511343" y="2451927"/>
            <a:ext cx="1584657" cy="3461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流程圖: 程序 36">
            <a:extLst>
              <a:ext uri="{FF2B5EF4-FFF2-40B4-BE49-F238E27FC236}">
                <a16:creationId xmlns:a16="http://schemas.microsoft.com/office/drawing/2014/main" id="{3D8BF910-8DBF-86BE-C784-A77785A6DA20}"/>
              </a:ext>
            </a:extLst>
          </p:cNvPr>
          <p:cNvSpPr/>
          <p:nvPr/>
        </p:nvSpPr>
        <p:spPr>
          <a:xfrm>
            <a:off x="6438470" y="1760450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8" name="流程圖: 程序 37">
            <a:extLst>
              <a:ext uri="{FF2B5EF4-FFF2-40B4-BE49-F238E27FC236}">
                <a16:creationId xmlns:a16="http://schemas.microsoft.com/office/drawing/2014/main" id="{CF8081BB-0FAA-9CE5-ABC0-4B73A5EE2CC7}"/>
              </a:ext>
            </a:extLst>
          </p:cNvPr>
          <p:cNvSpPr/>
          <p:nvPr/>
        </p:nvSpPr>
        <p:spPr>
          <a:xfrm>
            <a:off x="5802721" y="5171123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347DD8B-10DB-D0FD-2922-6576B86C81A9}"/>
              </a:ext>
            </a:extLst>
          </p:cNvPr>
          <p:cNvCxnSpPr>
            <a:cxnSpLocks/>
          </p:cNvCxnSpPr>
          <p:nvPr/>
        </p:nvCxnSpPr>
        <p:spPr>
          <a:xfrm>
            <a:off x="2184013" y="5714951"/>
            <a:ext cx="0" cy="220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05DE8540-3FC3-F0C7-DAC4-B2B141B6596D}"/>
              </a:ext>
            </a:extLst>
          </p:cNvPr>
          <p:cNvCxnSpPr>
            <a:cxnSpLocks/>
          </p:cNvCxnSpPr>
          <p:nvPr/>
        </p:nvCxnSpPr>
        <p:spPr>
          <a:xfrm>
            <a:off x="1370255" y="2798895"/>
            <a:ext cx="0" cy="682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1A9CE52B-7198-1270-4A3C-45878472A3A8}"/>
              </a:ext>
            </a:extLst>
          </p:cNvPr>
          <p:cNvSpPr txBox="1"/>
          <p:nvPr/>
        </p:nvSpPr>
        <p:spPr>
          <a:xfrm>
            <a:off x="2729108" y="3379847"/>
            <a:ext cx="19142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C96819"/>
                </a:solidFill>
              </a:rPr>
              <a:t>or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06236B0-8B22-6BB9-23DA-05DD8F03B454}"/>
              </a:ext>
            </a:extLst>
          </p:cNvPr>
          <p:cNvSpPr txBox="1"/>
          <p:nvPr/>
        </p:nvSpPr>
        <p:spPr>
          <a:xfrm>
            <a:off x="5175754" y="5891615"/>
            <a:ext cx="19142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開啟聊天面板</a:t>
            </a:r>
            <a:endParaRPr lang="en-US" altLang="zh-TW" dirty="0">
              <a:solidFill>
                <a:schemeClr val="tx1"/>
              </a:solidFill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C63F3C24-D10E-77B3-BDF2-BA0612C40BFC}"/>
              </a:ext>
            </a:extLst>
          </p:cNvPr>
          <p:cNvCxnSpPr>
            <a:cxnSpLocks/>
          </p:cNvCxnSpPr>
          <p:nvPr/>
        </p:nvCxnSpPr>
        <p:spPr>
          <a:xfrm>
            <a:off x="6132866" y="5671183"/>
            <a:ext cx="0" cy="220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375E000-B1D3-8860-0829-AB154905637F}"/>
              </a:ext>
            </a:extLst>
          </p:cNvPr>
          <p:cNvSpPr txBox="1"/>
          <p:nvPr/>
        </p:nvSpPr>
        <p:spPr>
          <a:xfrm>
            <a:off x="5347559" y="3336928"/>
            <a:ext cx="15846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選擇私訊對象</a:t>
            </a:r>
            <a:endParaRPr lang="en-US" altLang="zh-TW" dirty="0">
              <a:solidFill>
                <a:schemeClr val="tx1"/>
              </a:solidFill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DA2AF904-AB02-87D8-10AF-764A9179BA8E}"/>
              </a:ext>
            </a:extLst>
          </p:cNvPr>
          <p:cNvCxnSpPr>
            <a:cxnSpLocks/>
          </p:cNvCxnSpPr>
          <p:nvPr/>
        </p:nvCxnSpPr>
        <p:spPr>
          <a:xfrm>
            <a:off x="5808639" y="2798070"/>
            <a:ext cx="0" cy="538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678676C6-EC32-E164-4102-D662699ACB1B}"/>
              </a:ext>
            </a:extLst>
          </p:cNvPr>
          <p:cNvCxnSpPr>
            <a:cxnSpLocks/>
          </p:cNvCxnSpPr>
          <p:nvPr/>
        </p:nvCxnSpPr>
        <p:spPr>
          <a:xfrm>
            <a:off x="6504503" y="2270136"/>
            <a:ext cx="0" cy="1066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向右箭號 19">
            <a:extLst>
              <a:ext uri="{FF2B5EF4-FFF2-40B4-BE49-F238E27FC236}">
                <a16:creationId xmlns:a16="http://schemas.microsoft.com/office/drawing/2014/main" id="{FA2326B9-8E13-E517-2EA1-02FDC4BB310B}"/>
              </a:ext>
            </a:extLst>
          </p:cNvPr>
          <p:cNvSpPr/>
          <p:nvPr/>
        </p:nvSpPr>
        <p:spPr>
          <a:xfrm>
            <a:off x="7253514" y="3192080"/>
            <a:ext cx="1030941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DA5D261-A916-CE29-5365-078F8182CAC5}"/>
              </a:ext>
            </a:extLst>
          </p:cNvPr>
          <p:cNvSpPr/>
          <p:nvPr/>
        </p:nvSpPr>
        <p:spPr>
          <a:xfrm>
            <a:off x="8780164" y="3500731"/>
            <a:ext cx="1849200" cy="6997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6E66228-5F1C-3D02-8145-6A5D4CBA1EF3}"/>
              </a:ext>
            </a:extLst>
          </p:cNvPr>
          <p:cNvSpPr/>
          <p:nvPr/>
        </p:nvSpPr>
        <p:spPr>
          <a:xfrm>
            <a:off x="4932072" y="1768571"/>
            <a:ext cx="304161" cy="2300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流程圖: 程序 63">
            <a:extLst>
              <a:ext uri="{FF2B5EF4-FFF2-40B4-BE49-F238E27FC236}">
                <a16:creationId xmlns:a16="http://schemas.microsoft.com/office/drawing/2014/main" id="{5227B078-FE75-3F7C-9217-098C6CE8698E}"/>
              </a:ext>
            </a:extLst>
          </p:cNvPr>
          <p:cNvSpPr/>
          <p:nvPr/>
        </p:nvSpPr>
        <p:spPr>
          <a:xfrm>
            <a:off x="4770080" y="1536311"/>
            <a:ext cx="148631" cy="230068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5B3AE0B1-BA05-71A7-91DA-6DCAA4CFC1AA}"/>
              </a:ext>
            </a:extLst>
          </p:cNvPr>
          <p:cNvSpPr txBox="1"/>
          <p:nvPr/>
        </p:nvSpPr>
        <p:spPr>
          <a:xfrm>
            <a:off x="4996476" y="1325741"/>
            <a:ext cx="11110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點選直撥</a:t>
            </a:r>
            <a:endParaRPr lang="en-US" altLang="zh-TW" dirty="0">
              <a:solidFill>
                <a:schemeClr val="tx1"/>
              </a:solidFill>
            </a:endParaRPr>
          </a:p>
        </p:txBody>
      </p: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DD553F68-5A32-33AD-3633-E0BE2035A44B}"/>
              </a:ext>
            </a:extLst>
          </p:cNvPr>
          <p:cNvCxnSpPr>
            <a:stCxn id="63" idx="3"/>
            <a:endCxn id="65" idx="2"/>
          </p:cNvCxnSpPr>
          <p:nvPr/>
        </p:nvCxnSpPr>
        <p:spPr>
          <a:xfrm flipV="1">
            <a:off x="5236233" y="1695073"/>
            <a:ext cx="315753" cy="188532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BFFC3776-2899-BD39-8E83-05112620F32B}"/>
              </a:ext>
            </a:extLst>
          </p:cNvPr>
          <p:cNvSpPr/>
          <p:nvPr/>
        </p:nvSpPr>
        <p:spPr>
          <a:xfrm>
            <a:off x="8660142" y="5013825"/>
            <a:ext cx="2089243" cy="272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8E6D5518-7836-E3AE-E657-8FA56D16F992}"/>
              </a:ext>
            </a:extLst>
          </p:cNvPr>
          <p:cNvSpPr txBox="1"/>
          <p:nvPr/>
        </p:nvSpPr>
        <p:spPr>
          <a:xfrm>
            <a:off x="7625752" y="4255031"/>
            <a:ext cx="435633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出現</a:t>
            </a:r>
            <a:r>
              <a:rPr lang="en-US" altLang="zh-TW" dirty="0">
                <a:solidFill>
                  <a:schemeClr val="tx1"/>
                </a:solidFill>
              </a:rPr>
              <a:t>”</a:t>
            </a:r>
            <a:r>
              <a:rPr lang="zh-TW" altLang="en-US" dirty="0">
                <a:solidFill>
                  <a:schemeClr val="tx1"/>
                </a:solidFill>
              </a:rPr>
              <a:t>只有您和 </a:t>
            </a:r>
            <a:r>
              <a:rPr lang="en-US" altLang="zh-TW" dirty="0">
                <a:solidFill>
                  <a:schemeClr val="tx1"/>
                </a:solidFill>
              </a:rPr>
              <a:t>XXX</a:t>
            </a:r>
            <a:r>
              <a:rPr lang="zh-TW" altLang="en-US" dirty="0">
                <a:solidFill>
                  <a:schemeClr val="tx1"/>
                </a:solidFill>
              </a:rPr>
              <a:t> 可以看到訊息</a:t>
            </a:r>
            <a:r>
              <a:rPr lang="en-US" altLang="zh-TW" dirty="0">
                <a:solidFill>
                  <a:schemeClr val="tx1"/>
                </a:solidFill>
              </a:rPr>
              <a:t>”</a:t>
            </a:r>
            <a:r>
              <a:rPr lang="zh-TW" altLang="en-US" dirty="0">
                <a:solidFill>
                  <a:schemeClr val="tx1"/>
                </a:solidFill>
              </a:rPr>
              <a:t>頁面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即可由下方欄位輸入文字進行私訊</a:t>
            </a:r>
            <a:endParaRPr lang="en-US" altLang="zh-TW" dirty="0">
              <a:solidFill>
                <a:schemeClr val="tx1"/>
              </a:solidFill>
            </a:endParaRPr>
          </a:p>
        </p:txBody>
      </p: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E9FC1FB8-8D19-7E4E-5BCA-A644446003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24027" y="3863125"/>
            <a:ext cx="397242" cy="3865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EF18C25-77C1-87E9-C90D-A142BFDE644B}"/>
              </a:ext>
            </a:extLst>
          </p:cNvPr>
          <p:cNvCxnSpPr>
            <a:cxnSpLocks/>
            <a:endCxn id="68" idx="3"/>
          </p:cNvCxnSpPr>
          <p:nvPr/>
        </p:nvCxnSpPr>
        <p:spPr>
          <a:xfrm rot="10800000" flipV="1">
            <a:off x="10749385" y="4901361"/>
            <a:ext cx="266548" cy="248630"/>
          </a:xfrm>
          <a:prstGeom prst="bentConnector3">
            <a:avLst>
              <a:gd name="adj1" fmla="val 145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034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59" y="2629776"/>
            <a:ext cx="8060315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五、如何靜音</a:t>
            </a:r>
            <a:r>
              <a:rPr lang="en-US" altLang="zh-TW" sz="3200" b="1" dirty="0">
                <a:latin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</a:rPr>
              <a:t>關閉麥克風</a:t>
            </a:r>
            <a:r>
              <a:rPr lang="en-US" altLang="zh-TW" sz="3200" b="1" dirty="0">
                <a:latin typeface="微軟正黑體" panose="020B0604030504040204" pitchFamily="34" charset="-120"/>
              </a:rPr>
              <a:t>)</a:t>
            </a:r>
            <a:br>
              <a:rPr lang="en-US" altLang="zh-TW" sz="8000" b="1" dirty="0">
                <a:latin typeface="微軟正黑體" panose="020B0604030504040204" pitchFamily="34" charset="-120"/>
              </a:rPr>
            </a:br>
            <a:r>
              <a:rPr lang="zh-TW" altLang="en-US" sz="2800" dirty="0"/>
              <a:t>課程進行中，請全程保持靜音，如需發言請經講師或工作人員同意，以免影響課程進行</a:t>
            </a:r>
            <a:br>
              <a:rPr lang="en-US" altLang="zh-TW" sz="2800" dirty="0"/>
            </a:br>
            <a:br>
              <a:rPr lang="zh-TW" altLang="en-US" sz="2800" dirty="0"/>
            </a:b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913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確認課堂中麥克風保持靜音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477" t="-604"/>
          <a:stretch/>
        </p:blipFill>
        <p:spPr>
          <a:xfrm>
            <a:off x="7107855" y="2757037"/>
            <a:ext cx="3834054" cy="2560456"/>
          </a:xfrm>
          <a:prstGeom prst="rect">
            <a:avLst/>
          </a:prstGeom>
          <a:ln>
            <a:solidFill>
              <a:srgbClr val="DEDEDE"/>
            </a:solidFill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37</a:t>
            </a:fld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609240" y="2455284"/>
            <a:ext cx="7613854" cy="2724404"/>
            <a:chOff x="1314015" y="1623737"/>
            <a:chExt cx="7613854" cy="272440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4016" y="2482273"/>
              <a:ext cx="6238875" cy="590550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1314015" y="1623737"/>
              <a:ext cx="5303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rgbClr val="C00000"/>
                  </a:solidFill>
                </a:rPr>
                <a:t>麥克風已靜音</a:t>
              </a: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4"/>
            <a:srcRect r="1649"/>
            <a:stretch/>
          </p:blipFill>
          <p:spPr>
            <a:xfrm>
              <a:off x="1314015" y="3767116"/>
              <a:ext cx="6239032" cy="581025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14015" y="3205718"/>
              <a:ext cx="7613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rgbClr val="92D050"/>
                  </a:solidFill>
                </a:rPr>
                <a:t>麥克風已開啟</a:t>
              </a:r>
              <a:r>
                <a:rPr lang="zh-TW" altLang="en-US" dirty="0"/>
                <a:t>（上課時請務必保持麥克風為靜音）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609240" y="3346580"/>
            <a:ext cx="1433568" cy="59055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09240" y="4579412"/>
            <a:ext cx="1433568" cy="59055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994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60" y="2629776"/>
            <a:ext cx="7650740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六、如何舉手</a:t>
            </a:r>
            <a:br>
              <a:rPr lang="en-US" altLang="zh-TW" sz="8000" b="1" dirty="0">
                <a:latin typeface="微軟正黑體" panose="020B0604030504040204" pitchFamily="34" charset="-120"/>
              </a:rPr>
            </a:br>
            <a:r>
              <a:rPr lang="zh-TW" altLang="en-US" sz="2800" dirty="0"/>
              <a:t>只有「主持人」和「主講人」看得到與會者舉手</a:t>
            </a:r>
            <a:br>
              <a:rPr lang="en-US" altLang="zh-TW" sz="8000" b="1" dirty="0">
                <a:latin typeface="微軟正黑體" panose="020B0604030504040204" pitchFamily="34" charset="-120"/>
              </a:rPr>
            </a:br>
            <a:br>
              <a:rPr lang="zh-TW" altLang="en-US" sz="4000" dirty="0">
                <a:latin typeface="微軟正黑體" panose="020B0604030504040204" pitchFamily="34" charset="-120"/>
              </a:rPr>
            </a:br>
            <a:endParaRPr lang="zh-TW" altLang="en-US" sz="4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55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D0C4C23-8252-9EDF-1732-C71C39E0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2" t="16732" r="16617" b="16862"/>
          <a:stretch/>
        </p:blipFill>
        <p:spPr>
          <a:xfrm>
            <a:off x="196073" y="1398703"/>
            <a:ext cx="8130988" cy="45540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舉手小功能</a:t>
            </a:r>
            <a:r>
              <a:rPr lang="en-US" altLang="zh-TW" b="1" dirty="0"/>
              <a:t>(</a:t>
            </a:r>
            <a:r>
              <a:rPr lang="zh-TW" altLang="en-US" b="1" dirty="0"/>
              <a:t>建議</a:t>
            </a:r>
            <a:r>
              <a:rPr lang="en-US" altLang="zh-TW" b="1" dirty="0"/>
              <a:t>QA</a:t>
            </a:r>
            <a:r>
              <a:rPr lang="zh-TW" altLang="en-US" b="1" dirty="0"/>
              <a:t>時段使用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533898" y="2476749"/>
            <a:ext cx="376517" cy="355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327055" y="6041766"/>
            <a:ext cx="287867" cy="279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7122183" y="2328084"/>
            <a:ext cx="287867" cy="279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5327056" y="5609352"/>
            <a:ext cx="287867" cy="343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DF34732-F9B6-5353-267D-85D6ED02A1DF}"/>
              </a:ext>
            </a:extLst>
          </p:cNvPr>
          <p:cNvSpPr txBox="1"/>
          <p:nvPr/>
        </p:nvSpPr>
        <p:spPr>
          <a:xfrm>
            <a:off x="8174661" y="2476749"/>
            <a:ext cx="338819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其他與會者會看到您舉手的樣子</a:t>
            </a:r>
          </a:p>
        </p:txBody>
      </p:sp>
    </p:spTree>
    <p:extLst>
      <p:ext uri="{BB962C8B-B14F-4D97-AF65-F5344CB8AC3E}">
        <p14:creationId xmlns:p14="http://schemas.microsoft.com/office/powerpoint/2010/main" val="296390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/>
              <a:t>課前提醒事項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521534"/>
            <a:ext cx="10877358" cy="41236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</a:rPr>
              <a:t>上課會議資訊請登入「本院網站</a:t>
            </a:r>
            <a:r>
              <a:rPr lang="en-US" altLang="zh-TW" sz="2400" b="1" dirty="0">
                <a:latin typeface="微軟正黑體" panose="020B0604030504040204" pitchFamily="34" charset="-120"/>
              </a:rPr>
              <a:t>&gt;</a:t>
            </a:r>
            <a:r>
              <a:rPr lang="zh-TW" altLang="en-US" sz="2400" b="1" dirty="0">
                <a:latin typeface="微軟正黑體" panose="020B0604030504040204" pitchFamily="34" charset="-120"/>
              </a:rPr>
              <a:t>教育訓練</a:t>
            </a:r>
            <a:r>
              <a:rPr lang="en-US" altLang="zh-TW" sz="2400" b="1" dirty="0">
                <a:latin typeface="微軟正黑體" panose="020B0604030504040204" pitchFamily="34" charset="-120"/>
              </a:rPr>
              <a:t>&gt;</a:t>
            </a:r>
            <a:r>
              <a:rPr lang="zh-TW" altLang="en-US" sz="2400" b="1" dirty="0">
                <a:latin typeface="微軟正黑體" panose="020B0604030504040204" pitchFamily="34" charset="-120"/>
              </a:rPr>
              <a:t>我的課程</a:t>
            </a:r>
            <a:r>
              <a:rPr lang="en-US" altLang="zh-TW" sz="2400" b="1" dirty="0">
                <a:latin typeface="微軟正黑體" panose="020B0604030504040204" pitchFamily="34" charset="-120"/>
              </a:rPr>
              <a:t>&gt;</a:t>
            </a:r>
            <a:r>
              <a:rPr lang="zh-TW" altLang="en-US" sz="2400" b="1" dirty="0">
                <a:latin typeface="微軟正黑體" panose="020B0604030504040204" pitchFamily="34" charset="-120"/>
              </a:rPr>
              <a:t>直播通知」查詢。</a:t>
            </a:r>
            <a:endParaRPr lang="en-US" altLang="zh-TW" sz="2400" b="1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</a:rPr>
              <a:t>請於課程開始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</a:rPr>
              <a:t>前</a:t>
            </a:r>
            <a:r>
              <a:rPr lang="en-US" altLang="zh-TW" sz="2400" b="1" dirty="0">
                <a:latin typeface="微軟正黑體" panose="020B0604030504040204" pitchFamily="34" charset="-120"/>
              </a:rPr>
              <a:t>20</a:t>
            </a:r>
            <a:r>
              <a:rPr lang="zh-TW" altLang="en-US" sz="2400" b="1" dirty="0">
                <a:latin typeface="微軟正黑體" panose="020B0604030504040204" pitchFamily="34" charset="-120"/>
              </a:rPr>
              <a:t>分鐘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】</a:t>
            </a:r>
            <a:r>
              <a:rPr lang="zh-TW" altLang="en-US" sz="2400" b="1" dirty="0">
                <a:latin typeface="微軟正黑體" panose="020B0604030504040204" pitchFamily="34" charset="-120"/>
              </a:rPr>
              <a:t>進入會議室。</a:t>
            </a:r>
            <a:endParaRPr lang="en-US" altLang="zh-TW" sz="2400" b="1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請配合報到及點名作業，將以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文字聊天功能提供報到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點名連結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】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課程中如需語音發言，請先經講師或工作人員同意。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建議使用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耳機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以避免麥克風產生回音。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電腦版應用程式功能較網頁版完備，</a:t>
            </a:r>
            <a:r>
              <a:rPr lang="en-US" altLang="zh-TW" sz="2400" b="1" dirty="0">
                <a:latin typeface="微軟正黑體" panose="020B0604030504040204" pitchFamily="34" charset="-120"/>
              </a:rPr>
              <a:t> 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建議使用電腦版應用程式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】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視訊會議較耗電，建議使用時接上裝置的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電源</a:t>
            </a:r>
            <a:r>
              <a:rPr lang="en-US" altLang="zh-TW" sz="2400" b="1" dirty="0">
                <a:latin typeface="微軟正黑體" panose="020B0604030504040204" pitchFamily="34" charset="-120"/>
              </a:rPr>
              <a:t>】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93A9-C247-4C16-AC19-92BE4618CC40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5680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1646" y="2054572"/>
            <a:ext cx="8307641" cy="2265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chemeClr val="accent1"/>
                </a:solidFill>
                <a:latin typeface="微軟正黑體" panose="020B0604030504040204" pitchFamily="34" charset="-120"/>
                <a:ea typeface="+mj-ea"/>
                <a:cs typeface="+mj-cs"/>
              </a:rPr>
              <a:t>七、行動裝置介面</a:t>
            </a:r>
            <a:r>
              <a:rPr lang="en-US" altLang="zh-TW" sz="6000" b="1" dirty="0">
                <a:solidFill>
                  <a:schemeClr val="accent1"/>
                </a:solidFill>
                <a:latin typeface="微軟正黑體" panose="020B0604030504040204" pitchFamily="34" charset="-120"/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r>
              <a:rPr lang="en-US" altLang="zh-TW" sz="5800" b="1" dirty="0">
                <a:solidFill>
                  <a:schemeClr val="accent1"/>
                </a:solidFill>
                <a:latin typeface="微軟正黑體" panose="020B0604030504040204" pitchFamily="34" charset="-120"/>
                <a:ea typeface="+mj-ea"/>
                <a:cs typeface="+mj-cs"/>
              </a:rPr>
              <a:t>iOS</a:t>
            </a:r>
            <a:r>
              <a:rPr lang="zh-TW" altLang="en-US" sz="5800" b="1" dirty="0">
                <a:solidFill>
                  <a:schemeClr val="accent1"/>
                </a:solidFill>
                <a:latin typeface="微軟正黑體" panose="020B0604030504040204" pitchFamily="34" charset="-120"/>
                <a:ea typeface="+mj-ea"/>
                <a:cs typeface="+mj-cs"/>
              </a:rPr>
              <a:t>、</a:t>
            </a:r>
            <a:r>
              <a:rPr lang="en-US" altLang="zh-TW" sz="5800" b="1" dirty="0">
                <a:solidFill>
                  <a:schemeClr val="accent1"/>
                </a:solidFill>
                <a:latin typeface="微軟正黑體" panose="020B0604030504040204" pitchFamily="34" charset="-120"/>
                <a:ea typeface="+mj-ea"/>
                <a:cs typeface="+mj-cs"/>
              </a:rPr>
              <a:t>Android</a:t>
            </a:r>
            <a:endParaRPr lang="zh-TW" altLang="en-US" sz="5800" b="1" dirty="0">
              <a:solidFill>
                <a:schemeClr val="accent1"/>
              </a:solidFill>
              <a:latin typeface="微軟正黑體" panose="020B0604030504040204" pitchFamily="34" charset="-120"/>
              <a:ea typeface="+mj-ea"/>
              <a:cs typeface="+mj-cs"/>
            </a:endParaRPr>
          </a:p>
          <a:p>
            <a:endParaRPr lang="zh-TW" altLang="en-US" sz="6600" b="1" dirty="0">
              <a:solidFill>
                <a:schemeClr val="accent1"/>
              </a:solidFill>
              <a:latin typeface="微軟正黑體" panose="020B0604030504040204" pitchFamily="34" charset="-120"/>
              <a:ea typeface="+mj-ea"/>
              <a:cs typeface="+mj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5" name="動作按鈕: 首頁 4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AutoShape 2" descr="為什麼iOS 系統就是比Android 美？因為兩者的設計理念天差地別啊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8" name="Picture 4" descr="iOS 與Android 市佔率已達99.9% 其他作業系統正式死光- 電腦王阿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41" y="3952997"/>
            <a:ext cx="2691441" cy="14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46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D0FE4B56-40DC-CBF0-5DD7-45A81E68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48382"/>
          <a:stretch/>
        </p:blipFill>
        <p:spPr>
          <a:xfrm>
            <a:off x="9944934" y="3398814"/>
            <a:ext cx="2091505" cy="1347362"/>
          </a:xfrm>
          <a:prstGeom prst="rect">
            <a:avLst/>
          </a:prstGeom>
          <a:ln w="19050">
            <a:noFill/>
          </a:ln>
        </p:spPr>
      </p:pic>
      <p:pic>
        <p:nvPicPr>
          <p:cNvPr id="29" name="圖片 28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5EBDD80D-8B19-BC26-30E7-92A2F9349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7" b="12794"/>
          <a:stretch/>
        </p:blipFill>
        <p:spPr>
          <a:xfrm>
            <a:off x="7389566" y="3384606"/>
            <a:ext cx="2170948" cy="1411189"/>
          </a:xfrm>
          <a:prstGeom prst="rect">
            <a:avLst/>
          </a:prstGeom>
          <a:ln w="19050">
            <a:noFill/>
          </a:ln>
        </p:spPr>
      </p:pic>
      <p:pic>
        <p:nvPicPr>
          <p:cNvPr id="25" name="圖片 24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EAD9F2EC-3CC6-CC15-2DB6-7C9FC53CD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1925"/>
          <a:stretch/>
        </p:blipFill>
        <p:spPr>
          <a:xfrm>
            <a:off x="3946971" y="1829762"/>
            <a:ext cx="2168263" cy="4313745"/>
          </a:xfrm>
          <a:prstGeom prst="rect">
            <a:avLst/>
          </a:prstGeom>
        </p:spPr>
      </p:pic>
      <p:pic>
        <p:nvPicPr>
          <p:cNvPr id="22" name="圖片 21" descr="一張含有 文字, 螢幕擷取畫面, 字型, 設計 的圖片&#10;&#10;自動產生的描述">
            <a:extLst>
              <a:ext uri="{FF2B5EF4-FFF2-40B4-BE49-F238E27FC236}">
                <a16:creationId xmlns:a16="http://schemas.microsoft.com/office/drawing/2014/main" id="{8CB38FE4-4EB5-54BE-48E9-D90648ADF0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b="7227"/>
          <a:stretch/>
        </p:blipFill>
        <p:spPr>
          <a:xfrm>
            <a:off x="882771" y="1824241"/>
            <a:ext cx="2239993" cy="4325299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41827" y="151130"/>
            <a:ext cx="8596668" cy="1320800"/>
          </a:xfrm>
        </p:spPr>
        <p:txBody>
          <a:bodyPr/>
          <a:lstStyle/>
          <a:p>
            <a:pPr marL="0" indent="0"/>
            <a:r>
              <a:rPr lang="zh-TW" altLang="en-US" b="1" dirty="0"/>
              <a:t>行動裝置介面 </a:t>
            </a:r>
            <a:endParaRPr lang="zh-TW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41</a:t>
            </a:fld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832486" y="814131"/>
            <a:ext cx="385656" cy="826751"/>
            <a:chOff x="568800" y="1587757"/>
            <a:chExt cx="385656" cy="826751"/>
          </a:xfrm>
        </p:grpSpPr>
        <p:sp>
          <p:nvSpPr>
            <p:cNvPr id="15" name="流程圖: 程序 14"/>
            <p:cNvSpPr/>
            <p:nvPr/>
          </p:nvSpPr>
          <p:spPr>
            <a:xfrm>
              <a:off x="568800" y="1587757"/>
              <a:ext cx="385656" cy="340242"/>
            </a:xfrm>
            <a:prstGeom prst="flowChartProcess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16" name="流程圖: 程序 15"/>
            <p:cNvSpPr/>
            <p:nvPr/>
          </p:nvSpPr>
          <p:spPr>
            <a:xfrm>
              <a:off x="568800" y="2074266"/>
              <a:ext cx="385656" cy="340242"/>
            </a:xfrm>
            <a:prstGeom prst="flowChartProcess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sp>
        <p:nvSpPr>
          <p:cNvPr id="18" name="流程圖: 程序 17"/>
          <p:cNvSpPr/>
          <p:nvPr/>
        </p:nvSpPr>
        <p:spPr>
          <a:xfrm>
            <a:off x="4435069" y="795299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832446" y="803540"/>
            <a:ext cx="4104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/>
              <a:t>聊天</a:t>
            </a:r>
            <a:r>
              <a:rPr lang="zh-TW" altLang="en-US" dirty="0"/>
              <a:t>室</a:t>
            </a:r>
          </a:p>
        </p:txBody>
      </p:sp>
      <p:sp>
        <p:nvSpPr>
          <p:cNvPr id="20" name="流程圖: 程序 19"/>
          <p:cNvSpPr/>
          <p:nvPr/>
        </p:nvSpPr>
        <p:spPr>
          <a:xfrm>
            <a:off x="1279774" y="5556449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2" name="流程圖: 程序 31"/>
          <p:cNvSpPr/>
          <p:nvPr/>
        </p:nvSpPr>
        <p:spPr>
          <a:xfrm>
            <a:off x="895211" y="2564456"/>
            <a:ext cx="2217617" cy="2883957"/>
          </a:xfrm>
          <a:prstGeom prst="flowChartProcess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TABF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50395" y="787019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麥克風</a:t>
            </a:r>
          </a:p>
        </p:txBody>
      </p:sp>
      <p:sp>
        <p:nvSpPr>
          <p:cNvPr id="33" name="矩形 32"/>
          <p:cNvSpPr/>
          <p:nvPr/>
        </p:nvSpPr>
        <p:spPr>
          <a:xfrm>
            <a:off x="1157024" y="1277440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00B050"/>
                </a:solidFill>
              </a:rPr>
              <a:t>開啟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</a:rPr>
              <a:t>關閉</a:t>
            </a:r>
            <a:r>
              <a:rPr lang="zh-TW" altLang="en-US" dirty="0"/>
              <a:t>鏡頭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5382" t="6604" r="5956"/>
          <a:stretch/>
        </p:blipFill>
        <p:spPr>
          <a:xfrm>
            <a:off x="7630631" y="4998797"/>
            <a:ext cx="1837426" cy="759034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7073660" y="1247776"/>
            <a:ext cx="4934310" cy="5478230"/>
          </a:xfrm>
          <a:prstGeom prst="roundRect">
            <a:avLst>
              <a:gd name="adj" fmla="val 6049"/>
            </a:avLst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7"/>
          <a:srcRect t="89664"/>
          <a:stretch/>
        </p:blipFill>
        <p:spPr>
          <a:xfrm>
            <a:off x="7331708" y="2481162"/>
            <a:ext cx="2109086" cy="422871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7254192" y="2229341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7159004" y="2988634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377908" y="2562183"/>
            <a:ext cx="337467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7389566" y="3757153"/>
            <a:ext cx="1225516" cy="2440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7634453" y="5044995"/>
            <a:ext cx="1806340" cy="2440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9692076" y="2982268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274370" y="1350487"/>
            <a:ext cx="43768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如未聽到講師聲音，請確認已啟用「使用網際網路收發音訊」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354" y="2085544"/>
            <a:ext cx="1381125" cy="32671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2" b="99578" l="1706" r="99574">
                        <a14:foregroundMark x1="66951" y1="31646" x2="66951" y2="31646"/>
                        <a14:foregroundMark x1="12793" y1="37131" x2="12793" y2="37131"/>
                        <a14:foregroundMark x1="10874" y1="14346" x2="10874" y2="1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5783" y="2052104"/>
            <a:ext cx="690783" cy="349074"/>
          </a:xfrm>
          <a:prstGeom prst="rect">
            <a:avLst/>
          </a:prstGeom>
        </p:spPr>
      </p:pic>
      <p:sp>
        <p:nvSpPr>
          <p:cNvPr id="55" name="流程圖: 程序 54"/>
          <p:cNvSpPr/>
          <p:nvPr/>
        </p:nvSpPr>
        <p:spPr>
          <a:xfrm>
            <a:off x="1586945" y="5556449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56" name="流程圖: 程序 55"/>
          <p:cNvSpPr/>
          <p:nvPr/>
        </p:nvSpPr>
        <p:spPr>
          <a:xfrm>
            <a:off x="2950457" y="1647606"/>
            <a:ext cx="244517" cy="215723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57" name="流程圖: 程序 56"/>
          <p:cNvSpPr/>
          <p:nvPr/>
        </p:nvSpPr>
        <p:spPr>
          <a:xfrm>
            <a:off x="5809365" y="2066108"/>
            <a:ext cx="244517" cy="215723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58" name="流程圖: 程序 57"/>
          <p:cNvSpPr/>
          <p:nvPr/>
        </p:nvSpPr>
        <p:spPr>
          <a:xfrm>
            <a:off x="4214806" y="5579808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59" name="流程圖: 程序 58"/>
          <p:cNvSpPr/>
          <p:nvPr/>
        </p:nvSpPr>
        <p:spPr>
          <a:xfrm>
            <a:off x="4566041" y="5579808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2052" name="Picture 4" descr="Android 12 又從iOS 學了幾招，不過這次是往好方向致敬| TechNews 科技新報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5"/>
          <a:stretch/>
        </p:blipFill>
        <p:spPr bwMode="auto">
          <a:xfrm>
            <a:off x="1347748" y="2872695"/>
            <a:ext cx="1344404" cy="15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流程圖: 程序 62"/>
          <p:cNvSpPr/>
          <p:nvPr/>
        </p:nvSpPr>
        <p:spPr>
          <a:xfrm>
            <a:off x="2174689" y="2320033"/>
            <a:ext cx="244517" cy="215723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64" name="流程圖: 程序 63"/>
          <p:cNvSpPr/>
          <p:nvPr/>
        </p:nvSpPr>
        <p:spPr>
          <a:xfrm>
            <a:off x="4831740" y="2036273"/>
            <a:ext cx="244517" cy="215723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65" name="流程圖: 程序 64"/>
          <p:cNvSpPr/>
          <p:nvPr/>
        </p:nvSpPr>
        <p:spPr>
          <a:xfrm>
            <a:off x="4446790" y="1224354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66" name="矩形 65"/>
          <p:cNvSpPr/>
          <p:nvPr/>
        </p:nvSpPr>
        <p:spPr>
          <a:xfrm>
            <a:off x="4821459" y="1221173"/>
            <a:ext cx="4104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版面設定</a:t>
            </a:r>
          </a:p>
        </p:txBody>
      </p:sp>
      <p:sp>
        <p:nvSpPr>
          <p:cNvPr id="61" name="向下箭號 60"/>
          <p:cNvSpPr/>
          <p:nvPr/>
        </p:nvSpPr>
        <p:spPr>
          <a:xfrm flipV="1">
            <a:off x="2114100" y="5403039"/>
            <a:ext cx="365693" cy="39768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10089434" y="3451890"/>
            <a:ext cx="1556256" cy="2440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7250" y="5011343"/>
            <a:ext cx="1806475" cy="861666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6"/>
          <a:stretch/>
        </p:blipFill>
        <p:spPr>
          <a:xfrm>
            <a:off x="9943846" y="2464854"/>
            <a:ext cx="1814168" cy="439179"/>
          </a:xfrm>
          <a:prstGeom prst="rect">
            <a:avLst/>
          </a:prstGeom>
        </p:spPr>
      </p:pic>
      <p:sp>
        <p:nvSpPr>
          <p:cNvPr id="52" name="橢圓 51"/>
          <p:cNvSpPr/>
          <p:nvPr/>
        </p:nvSpPr>
        <p:spPr>
          <a:xfrm>
            <a:off x="9672699" y="2245047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0089434" y="4998797"/>
            <a:ext cx="1561797" cy="290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10821954" y="2484547"/>
            <a:ext cx="337467" cy="314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147995" y="4917075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1" name="橢圓 70"/>
          <p:cNvSpPr/>
          <p:nvPr/>
        </p:nvSpPr>
        <p:spPr>
          <a:xfrm>
            <a:off x="9559229" y="4917075"/>
            <a:ext cx="463256" cy="46325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2" name="向下箭號 71"/>
          <p:cNvSpPr/>
          <p:nvPr/>
        </p:nvSpPr>
        <p:spPr>
          <a:xfrm flipV="1">
            <a:off x="5211320" y="5429630"/>
            <a:ext cx="365693" cy="39768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BE62BACF-E291-A083-42B3-5E5F204AE0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7" b="12794"/>
          <a:stretch/>
        </p:blipFill>
        <p:spPr>
          <a:xfrm>
            <a:off x="1906107" y="4204447"/>
            <a:ext cx="1808959" cy="117588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F723DBE-C1B2-4B0A-AE10-3EBEACF32D0A}"/>
              </a:ext>
            </a:extLst>
          </p:cNvPr>
          <p:cNvSpPr/>
          <p:nvPr/>
        </p:nvSpPr>
        <p:spPr>
          <a:xfrm>
            <a:off x="3954042" y="2460747"/>
            <a:ext cx="2134115" cy="2987665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4" descr="Android 12 又從iOS 學了幾招，不過這次是往好方向致敬| TechNews 科技新報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8"/>
          <a:stretch/>
        </p:blipFill>
        <p:spPr bwMode="auto">
          <a:xfrm>
            <a:off x="4363131" y="2904870"/>
            <a:ext cx="1335941" cy="15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037CEB45-6412-6775-401A-0610E333182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/>
          <a:stretch/>
        </p:blipFill>
        <p:spPr>
          <a:xfrm>
            <a:off x="5489917" y="3147212"/>
            <a:ext cx="1356981" cy="229496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79605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30C9174A-6D7F-647B-E160-FF02ADE96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9" b="43138"/>
          <a:stretch/>
        </p:blipFill>
        <p:spPr>
          <a:xfrm>
            <a:off x="8956183" y="2659841"/>
            <a:ext cx="3168981" cy="3348295"/>
          </a:xfrm>
          <a:prstGeom prst="rect">
            <a:avLst/>
          </a:prstGeom>
        </p:spPr>
      </p:pic>
      <p:pic>
        <p:nvPicPr>
          <p:cNvPr id="30" name="圖片 29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2CE5D98E-34D2-555F-0F03-E9FECF916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1925"/>
          <a:stretch/>
        </p:blipFill>
        <p:spPr>
          <a:xfrm>
            <a:off x="6482322" y="2321397"/>
            <a:ext cx="2168263" cy="43137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22BC72A-5E02-6E50-0202-54F0B3DC0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2" t="16649" r="16765" b="17306"/>
          <a:stretch/>
        </p:blipFill>
        <p:spPr>
          <a:xfrm>
            <a:off x="450496" y="2648526"/>
            <a:ext cx="5724992" cy="3206822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 flipV="1">
            <a:off x="7716183" y="5779337"/>
            <a:ext cx="365693" cy="45759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程序 7"/>
          <p:cNvSpPr/>
          <p:nvPr/>
        </p:nvSpPr>
        <p:spPr>
          <a:xfrm>
            <a:off x="3577291" y="4941907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5" y="1616094"/>
            <a:ext cx="837237" cy="83723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613141" y="1906438"/>
            <a:ext cx="22860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說明 </a:t>
            </a:r>
            <a:r>
              <a:rPr lang="en-US" altLang="zh-TW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 傳送問題報告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06" y="1671134"/>
            <a:ext cx="663119" cy="66311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159925" y="1906438"/>
            <a:ext cx="444260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</a:rPr>
              <a:t>「</a:t>
            </a:r>
            <a:r>
              <a:rPr lang="zh-TW" altLang="en-US" sz="1600" dirty="0">
                <a:solidFill>
                  <a:schemeClr val="bg1"/>
                </a:solidFill>
              </a:rPr>
              <a:t>▪▪▪</a:t>
            </a:r>
            <a:r>
              <a:rPr lang="zh-TW" altLang="en-US" dirty="0">
                <a:solidFill>
                  <a:schemeClr val="bg1"/>
                </a:solidFill>
              </a:rPr>
              <a:t>」</a:t>
            </a:r>
            <a:r>
              <a:rPr lang="en-US" altLang="zh-TW" sz="1600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 設定 </a:t>
            </a:r>
            <a:r>
              <a:rPr lang="en-US" altLang="zh-TW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 說明 </a:t>
            </a:r>
            <a:r>
              <a:rPr lang="en-US" altLang="zh-TW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 報告問題</a:t>
            </a:r>
          </a:p>
        </p:txBody>
      </p:sp>
      <p:sp>
        <p:nvSpPr>
          <p:cNvPr id="17" name="矩形 16"/>
          <p:cNvSpPr/>
          <p:nvPr/>
        </p:nvSpPr>
        <p:spPr>
          <a:xfrm>
            <a:off x="3821808" y="5217458"/>
            <a:ext cx="1467368" cy="1367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8248045" y="4890225"/>
            <a:ext cx="415896" cy="481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7719060" y="6267413"/>
            <a:ext cx="355196" cy="3622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698265" y="523093"/>
            <a:ext cx="1105076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/>
              <a:t>如遇嚴重系統障礙，本院工作人員無法即時排除，請透過</a:t>
            </a:r>
            <a:r>
              <a:rPr lang="en-US" altLang="zh-TW" sz="2000" b="1" dirty="0" err="1"/>
              <a:t>Webex</a:t>
            </a:r>
            <a:r>
              <a:rPr lang="en-US" altLang="zh-TW" sz="2000" b="1" dirty="0"/>
              <a:t>【</a:t>
            </a:r>
            <a:r>
              <a:rPr lang="zh-TW" altLang="en-US" sz="2000" b="1" dirty="0"/>
              <a:t>傳送問題報告</a:t>
            </a:r>
            <a:r>
              <a:rPr lang="en-US" altLang="zh-TW" sz="2000" b="1" dirty="0"/>
              <a:t>/</a:t>
            </a:r>
            <a:r>
              <a:rPr lang="zh-TW" altLang="en-US" sz="2000" b="1" dirty="0"/>
              <a:t>報告問題</a:t>
            </a:r>
            <a:r>
              <a:rPr lang="en-US" altLang="zh-TW" sz="2000" b="1" dirty="0"/>
              <a:t>】</a:t>
            </a:r>
            <a:r>
              <a:rPr lang="zh-TW" altLang="en-US" sz="2000" b="1" dirty="0"/>
              <a:t>，</a:t>
            </a:r>
            <a:endParaRPr lang="en-US" altLang="zh-TW" sz="2000" b="1" dirty="0"/>
          </a:p>
          <a:p>
            <a:pPr>
              <a:lnSpc>
                <a:spcPct val="150000"/>
              </a:lnSpc>
            </a:pPr>
            <a:r>
              <a:rPr lang="zh-TW" altLang="en-US" sz="2000" b="1" dirty="0"/>
              <a:t>留存日誌紀錄，以供後續</a:t>
            </a:r>
            <a:r>
              <a:rPr lang="en-US" altLang="zh-TW" sz="2000" b="1" dirty="0" err="1"/>
              <a:t>Webex</a:t>
            </a:r>
            <a:r>
              <a:rPr lang="zh-TW" altLang="en-US" sz="2000" b="1" dirty="0"/>
              <a:t>原廠調查</a:t>
            </a:r>
          </a:p>
        </p:txBody>
      </p:sp>
      <p:sp>
        <p:nvSpPr>
          <p:cNvPr id="1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-262781" y="6417377"/>
            <a:ext cx="683339" cy="365125"/>
          </a:xfrm>
        </p:spPr>
        <p:txBody>
          <a:bodyPr/>
          <a:lstStyle/>
          <a:p>
            <a:fld id="{3FA11D4F-10D0-43E2-A949-D67EFB7372A0}" type="slidenum">
              <a:rPr lang="zh-TW" altLang="en-US" smtClean="0"/>
              <a:t>42</a:t>
            </a:fld>
            <a:endParaRPr lang="zh-TW" altLang="en-US" dirty="0"/>
          </a:p>
        </p:txBody>
      </p:sp>
      <p:sp>
        <p:nvSpPr>
          <p:cNvPr id="20" name="流程圖: 程序 19"/>
          <p:cNvSpPr/>
          <p:nvPr/>
        </p:nvSpPr>
        <p:spPr>
          <a:xfrm>
            <a:off x="7438699" y="5992132"/>
            <a:ext cx="244517" cy="21572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1" name="流程圖: 程序 20"/>
          <p:cNvSpPr/>
          <p:nvPr/>
        </p:nvSpPr>
        <p:spPr>
          <a:xfrm>
            <a:off x="7959617" y="4891945"/>
            <a:ext cx="244517" cy="26568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27" name="流程圖: 程序 26"/>
          <p:cNvSpPr/>
          <p:nvPr/>
        </p:nvSpPr>
        <p:spPr>
          <a:xfrm>
            <a:off x="9528124" y="2724208"/>
            <a:ext cx="244517" cy="26568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66F4A4C-1DE4-6677-AD33-67E5E21AE1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57" t="35968" r="38471" b="11317"/>
          <a:stretch/>
        </p:blipFill>
        <p:spPr>
          <a:xfrm>
            <a:off x="561917" y="2989892"/>
            <a:ext cx="2735692" cy="30876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流程圖: 程序 8"/>
          <p:cNvSpPr/>
          <p:nvPr/>
        </p:nvSpPr>
        <p:spPr>
          <a:xfrm>
            <a:off x="2202096" y="5733278"/>
            <a:ext cx="244517" cy="26568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4" name="圖片 3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82F96305-E612-82BC-2BAA-26CA8CA102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6"/>
          <a:stretch/>
        </p:blipFill>
        <p:spPr>
          <a:xfrm>
            <a:off x="6476825" y="4744984"/>
            <a:ext cx="2202476" cy="1043059"/>
          </a:xfrm>
          <a:prstGeom prst="rect">
            <a:avLst/>
          </a:prstGeom>
        </p:spPr>
      </p:pic>
      <p:pic>
        <p:nvPicPr>
          <p:cNvPr id="18" name="圖片 17" descr="一張含有 文字, 螢幕擷取畫面, 軟體, 設計 的圖片&#10;&#10;自動產生的描述">
            <a:extLst>
              <a:ext uri="{FF2B5EF4-FFF2-40B4-BE49-F238E27FC236}">
                <a16:creationId xmlns:a16="http://schemas.microsoft.com/office/drawing/2014/main" id="{0C1048EC-DB8F-398B-DAE8-B516910C7E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b="59697"/>
          <a:stretch/>
        </p:blipFill>
        <p:spPr>
          <a:xfrm>
            <a:off x="6468966" y="3775580"/>
            <a:ext cx="2168263" cy="828359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3FCFFBAF-C2F3-B4FD-BF3B-FD8505F4D0AA}"/>
              </a:ext>
            </a:extLst>
          </p:cNvPr>
          <p:cNvSpPr/>
          <p:nvPr/>
        </p:nvSpPr>
        <p:spPr>
          <a:xfrm>
            <a:off x="6534716" y="5535295"/>
            <a:ext cx="1225516" cy="2440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436A6C4-913F-DF03-2306-204ADF846FAC}"/>
              </a:ext>
            </a:extLst>
          </p:cNvPr>
          <p:cNvSpPr/>
          <p:nvPr/>
        </p:nvSpPr>
        <p:spPr>
          <a:xfrm>
            <a:off x="6496806" y="3790097"/>
            <a:ext cx="1225516" cy="2440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流程圖: 程序 34">
            <a:extLst>
              <a:ext uri="{FF2B5EF4-FFF2-40B4-BE49-F238E27FC236}">
                <a16:creationId xmlns:a16="http://schemas.microsoft.com/office/drawing/2014/main" id="{011D002D-A400-8974-F8D5-988C58ECB29A}"/>
              </a:ext>
            </a:extLst>
          </p:cNvPr>
          <p:cNvSpPr/>
          <p:nvPr/>
        </p:nvSpPr>
        <p:spPr>
          <a:xfrm>
            <a:off x="7092746" y="5513653"/>
            <a:ext cx="244517" cy="26568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</a:p>
        </p:txBody>
      </p:sp>
      <p:sp>
        <p:nvSpPr>
          <p:cNvPr id="36" name="流程圖: 程序 35">
            <a:extLst>
              <a:ext uri="{FF2B5EF4-FFF2-40B4-BE49-F238E27FC236}">
                <a16:creationId xmlns:a16="http://schemas.microsoft.com/office/drawing/2014/main" id="{B0B5BA16-5B46-6CA3-C41E-384CFB32EFCC}"/>
              </a:ext>
            </a:extLst>
          </p:cNvPr>
          <p:cNvSpPr/>
          <p:nvPr/>
        </p:nvSpPr>
        <p:spPr>
          <a:xfrm>
            <a:off x="7065852" y="3788436"/>
            <a:ext cx="244517" cy="26568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72A7B0E-DA52-1AE5-5F0D-371BDFF4A7AE}"/>
              </a:ext>
            </a:extLst>
          </p:cNvPr>
          <p:cNvSpPr/>
          <p:nvPr/>
        </p:nvSpPr>
        <p:spPr>
          <a:xfrm>
            <a:off x="6493899" y="2915868"/>
            <a:ext cx="2134115" cy="844473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607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0614" y="867508"/>
            <a:ext cx="8453387" cy="1062892"/>
          </a:xfrm>
        </p:spPr>
        <p:txBody>
          <a:bodyPr/>
          <a:lstStyle/>
          <a:p>
            <a:r>
              <a:rPr lang="zh-TW" altLang="en-US" b="1" dirty="0"/>
              <a:t>附錄、軟體下載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43</a:t>
            </a:fld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000534" y="1662546"/>
            <a:ext cx="3699296" cy="4763191"/>
            <a:chOff x="1412659" y="2235295"/>
            <a:chExt cx="2489640" cy="3457167"/>
          </a:xfrm>
        </p:grpSpPr>
        <p:sp>
          <p:nvSpPr>
            <p:cNvPr id="8" name="圓角矩形 7"/>
            <p:cNvSpPr/>
            <p:nvPr/>
          </p:nvSpPr>
          <p:spPr>
            <a:xfrm>
              <a:off x="1764627" y="2445444"/>
              <a:ext cx="1843681" cy="4792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Webex </a:t>
              </a:r>
              <a:r>
                <a:rPr lang="zh-TW" altLang="en-US" dirty="0"/>
                <a:t>電腦版</a:t>
              </a:r>
              <a:endParaRPr lang="en-US" altLang="zh-TW" dirty="0"/>
            </a:p>
            <a:p>
              <a:pPr algn="ctr"/>
              <a:r>
                <a:rPr lang="zh-TW" altLang="en-US" dirty="0"/>
                <a:t>桌面應用程式</a:t>
              </a:r>
              <a:endParaRPr lang="en-US" altLang="zh-TW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598195" y="3602771"/>
              <a:ext cx="21765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hlinkClick r:id="rId2"/>
                </a:rPr>
                <a:t>https://www.webex.com/zh-tw/downloads.html</a:t>
              </a:r>
              <a:endParaRPr lang="en-US" altLang="zh-TW" sz="1600" dirty="0"/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412659" y="2235295"/>
              <a:ext cx="2489640" cy="3457167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827721" y="1662546"/>
            <a:ext cx="5365392" cy="4763191"/>
            <a:chOff x="3700739" y="2235294"/>
            <a:chExt cx="2489640" cy="3457167"/>
          </a:xfrm>
        </p:grpSpPr>
        <p:sp>
          <p:nvSpPr>
            <p:cNvPr id="6" name="圓角矩形 5"/>
            <p:cNvSpPr/>
            <p:nvPr/>
          </p:nvSpPr>
          <p:spPr>
            <a:xfrm>
              <a:off x="4130603" y="2445444"/>
              <a:ext cx="1739696" cy="44749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Cisco Webex  App</a:t>
              </a:r>
              <a:endParaRPr lang="zh-TW" altLang="en-US" dirty="0"/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3700739" y="2235294"/>
              <a:ext cx="2489640" cy="3457167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動作按鈕: 首頁 21">
            <a:hlinkClick r:id="rId3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27" y="2718399"/>
            <a:ext cx="2073834" cy="8282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l="-414" t="24799" r="42631" b="43637"/>
          <a:stretch/>
        </p:blipFill>
        <p:spPr>
          <a:xfrm>
            <a:off x="5026185" y="4130909"/>
            <a:ext cx="2318922" cy="66501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770" y="2785914"/>
            <a:ext cx="2078236" cy="11555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858082" y="2770748"/>
            <a:ext cx="1100186" cy="1155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8426402" y="3146085"/>
            <a:ext cx="112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X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5"/>
          <a:srcRect t="61991" r="42217" b="6840"/>
          <a:stretch/>
        </p:blipFill>
        <p:spPr>
          <a:xfrm>
            <a:off x="5026185" y="4934260"/>
            <a:ext cx="2318922" cy="6567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062" y="4390839"/>
            <a:ext cx="3493865" cy="895753"/>
          </a:xfrm>
          <a:prstGeom prst="rect">
            <a:avLst/>
          </a:prstGeom>
        </p:spPr>
      </p:pic>
      <p:sp>
        <p:nvSpPr>
          <p:cNvPr id="5" name="橢圓形圖說文字 28">
            <a:extLst>
              <a:ext uri="{FF2B5EF4-FFF2-40B4-BE49-F238E27FC236}">
                <a16:creationId xmlns:a16="http://schemas.microsoft.com/office/drawing/2014/main" id="{8E24881E-6D00-CE9F-3A8C-DFD0D685ACDA}"/>
              </a:ext>
            </a:extLst>
          </p:cNvPr>
          <p:cNvSpPr/>
          <p:nvPr/>
        </p:nvSpPr>
        <p:spPr>
          <a:xfrm>
            <a:off x="4794681" y="2685152"/>
            <a:ext cx="2078237" cy="877010"/>
          </a:xfrm>
          <a:prstGeom prst="wedgeEllipseCallout">
            <a:avLst>
              <a:gd name="adj1" fmla="val 50974"/>
              <a:gd name="adj2" fmla="val 6078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</a:rPr>
              <a:t>這個</a:t>
            </a:r>
            <a:r>
              <a:rPr lang="en-US" altLang="zh-TW" sz="1600" dirty="0">
                <a:solidFill>
                  <a:schemeClr val="tx1"/>
                </a:solidFill>
              </a:rPr>
              <a:t>APP</a:t>
            </a:r>
            <a:r>
              <a:rPr lang="zh-TW" altLang="en-US" sz="1600" dirty="0">
                <a:solidFill>
                  <a:schemeClr val="tx1"/>
                </a:solidFill>
              </a:rPr>
              <a:t>才對喔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6AD85F5-AB0E-CA1A-F6C3-ACED7830862B}"/>
              </a:ext>
            </a:extLst>
          </p:cNvPr>
          <p:cNvSpPr/>
          <p:nvPr/>
        </p:nvSpPr>
        <p:spPr>
          <a:xfrm>
            <a:off x="1102279" y="4785085"/>
            <a:ext cx="3408012" cy="377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E665C51-086D-1BC0-0EE7-2CD7DA2B62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37771" r="40441" b="45598"/>
          <a:stretch/>
        </p:blipFill>
        <p:spPr>
          <a:xfrm>
            <a:off x="7958268" y="4409651"/>
            <a:ext cx="1165412" cy="1140542"/>
          </a:xfrm>
          <a:prstGeom prst="rect">
            <a:avLst/>
          </a:prstGeom>
        </p:spPr>
      </p:pic>
      <p:sp>
        <p:nvSpPr>
          <p:cNvPr id="15" name="向右箭號 19">
            <a:extLst>
              <a:ext uri="{FF2B5EF4-FFF2-40B4-BE49-F238E27FC236}">
                <a16:creationId xmlns:a16="http://schemas.microsoft.com/office/drawing/2014/main" id="{EF5A3C82-A12A-E0C3-D53F-3DB3BF9FA53A}"/>
              </a:ext>
            </a:extLst>
          </p:cNvPr>
          <p:cNvSpPr/>
          <p:nvPr/>
        </p:nvSpPr>
        <p:spPr>
          <a:xfrm>
            <a:off x="7258714" y="4587447"/>
            <a:ext cx="569714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49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Connector 205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06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066" name="Isosceles Triangle 206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06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070" name="Isosceles Triangle 206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zh-TW" altLang="en-US" b="1">
                <a:solidFill>
                  <a:srgbClr val="FFFFFF"/>
                </a:solidFill>
              </a:rPr>
              <a:t>課前您一定要測試的功能</a:t>
            </a:r>
          </a:p>
        </p:txBody>
      </p:sp>
      <p:pic>
        <p:nvPicPr>
          <p:cNvPr id="2049" name="Picture 1" descr="C:\Users\steve\Downloads\supp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1" y="1545062"/>
            <a:ext cx="3856774" cy="38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使用「中文真實姓名」進入會議室 </a:t>
            </a:r>
            <a:r>
              <a:rPr lang="en-US" altLang="zh-TW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屆時以供查驗身分</a:t>
            </a:r>
            <a:r>
              <a:rPr lang="en-US" altLang="zh-TW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正常聽到聲音</a:t>
            </a:r>
            <a:endParaRPr lang="en-US" altLang="zh-TW" sz="13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文字聊天 </a:t>
            </a:r>
            <a:r>
              <a:rPr lang="en-US" altLang="zh-TW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報到、點名將以此功能提供</a:t>
            </a:r>
            <a:r>
              <a:rPr lang="en-US" altLang="zh-TW" sz="1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3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13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Webex</a:t>
            </a:r>
            <a:r>
              <a:rPr lang="zh-TW" altLang="en-US" sz="13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會議測試資訊：</a:t>
            </a:r>
            <a:endParaRPr lang="en-US" altLang="zh-TW" sz="13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300" dirty="0">
                <a:solidFill>
                  <a:srgbClr val="FFFFFF"/>
                </a:solidFill>
              </a:rPr>
              <a:t>測試時間：</a:t>
            </a:r>
            <a:r>
              <a:rPr lang="zh-TW" altLang="en-US" sz="1300" b="1" u="sng" dirty="0">
                <a:solidFill>
                  <a:srgbClr val="FFFFFF"/>
                </a:solidFill>
              </a:rPr>
              <a:t>每週二及週四  </a:t>
            </a:r>
            <a:r>
              <a:rPr lang="en-US" altLang="zh-TW" sz="1300" b="1" u="sng" dirty="0">
                <a:solidFill>
                  <a:srgbClr val="FFFFFF"/>
                </a:solidFill>
              </a:rPr>
              <a:t>15:30-16:30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TW" altLang="zh-TW" sz="1300" dirty="0">
                <a:solidFill>
                  <a:srgbClr val="FFFFFF"/>
                </a:solidFill>
              </a:rPr>
              <a:t>會議鏈結：</a:t>
            </a:r>
            <a:r>
              <a:rPr lang="en-US" altLang="zh-TW" sz="1300" dirty="0">
                <a:solidFill>
                  <a:srgbClr val="FFFFFF"/>
                </a:solidFill>
                <a:hlinkClick r:id="rId3"/>
              </a:rPr>
              <a:t>https://tabf.webex.com/tabf-tc/j.php?MTID=m23aaee5e274ba0e6f2342d5d74907210</a:t>
            </a:r>
            <a:endParaRPr lang="zh-TW" altLang="zh-TW" sz="13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zh-TW" sz="1300" dirty="0">
                <a:solidFill>
                  <a:srgbClr val="FFFFFF"/>
                </a:solidFill>
              </a:rPr>
              <a:t>會議號：</a:t>
            </a:r>
            <a:r>
              <a:rPr lang="en-US" altLang="zh-TW" sz="1300" dirty="0">
                <a:solidFill>
                  <a:srgbClr val="FFFFFF"/>
                </a:solidFill>
              </a:rPr>
              <a:t>2510 560 1554</a:t>
            </a:r>
            <a:endParaRPr lang="zh-TW" altLang="zh-TW" sz="13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zh-TW" sz="1300" dirty="0">
                <a:solidFill>
                  <a:srgbClr val="FFFFFF"/>
                </a:solidFill>
              </a:rPr>
              <a:t>密碼：</a:t>
            </a:r>
            <a:r>
              <a:rPr lang="en-US" altLang="zh-TW" sz="1300" dirty="0">
                <a:solidFill>
                  <a:srgbClr val="FFFFFF"/>
                </a:solidFill>
              </a:rPr>
              <a:t>04138484</a:t>
            </a:r>
            <a:endParaRPr lang="zh-TW" altLang="zh-TW" sz="13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zh-TW" altLang="en-US" sz="13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A11D4F-10D0-43E2-A949-D67EFB7372A0}" type="slidenum">
              <a:rPr lang="zh-TW" alt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zh-TW" alt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3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59" y="2629776"/>
            <a:ext cx="8649547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一、如何更改個人名稱</a:t>
            </a:r>
            <a:br>
              <a:rPr lang="en-US" altLang="zh-TW" sz="8000" b="1" dirty="0">
                <a:latin typeface="微軟正黑體" panose="020B0604030504040204" pitchFamily="34" charset="-120"/>
              </a:rPr>
            </a:br>
            <a:r>
              <a:rPr lang="zh-TW" altLang="en-US" sz="2800" dirty="0"/>
              <a:t>網頁版、桌面應用程式適用</a:t>
            </a:r>
            <a:endParaRPr lang="en-US" altLang="zh-TW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6" name="動作按鈕: 首頁 5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3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如何更改個人名稱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4271" y="1735877"/>
            <a:ext cx="6582110" cy="388077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於「參加者」介面點擊「編輯顯示名稱」後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即可修改個人名稱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E5F658-19FD-3905-EB4A-216D520D1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60" t="11576" r="184" b="4345"/>
          <a:stretch/>
        </p:blipFill>
        <p:spPr>
          <a:xfrm>
            <a:off x="5244470" y="609600"/>
            <a:ext cx="2910551" cy="597022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4BC15D2-9405-E48A-17F5-524A350EAC69}"/>
              </a:ext>
            </a:extLst>
          </p:cNvPr>
          <p:cNvSpPr/>
          <p:nvPr/>
        </p:nvSpPr>
        <p:spPr>
          <a:xfrm>
            <a:off x="7512424" y="1905902"/>
            <a:ext cx="251011" cy="3027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96709F2-F8EF-EBCE-A631-D5724CBF3EBE}"/>
              </a:ext>
            </a:extLst>
          </p:cNvPr>
          <p:cNvSpPr/>
          <p:nvPr/>
        </p:nvSpPr>
        <p:spPr>
          <a:xfrm>
            <a:off x="5773271" y="2556355"/>
            <a:ext cx="842682" cy="2495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8195B9C-47EC-5828-1C31-E744FD18155B}"/>
              </a:ext>
            </a:extLst>
          </p:cNvPr>
          <p:cNvSpPr/>
          <p:nvPr/>
        </p:nvSpPr>
        <p:spPr>
          <a:xfrm>
            <a:off x="6364942" y="6231575"/>
            <a:ext cx="788893" cy="3482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流程圖: 程序 16">
            <a:extLst>
              <a:ext uri="{FF2B5EF4-FFF2-40B4-BE49-F238E27FC236}">
                <a16:creationId xmlns:a16="http://schemas.microsoft.com/office/drawing/2014/main" id="{E7A5C618-5A81-B0D4-FFCC-E0DA746205B6}"/>
              </a:ext>
            </a:extLst>
          </p:cNvPr>
          <p:cNvSpPr/>
          <p:nvPr/>
        </p:nvSpPr>
        <p:spPr>
          <a:xfrm>
            <a:off x="5903172" y="6231575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8" name="流程圖: 程序 17">
            <a:extLst>
              <a:ext uri="{FF2B5EF4-FFF2-40B4-BE49-F238E27FC236}">
                <a16:creationId xmlns:a16="http://schemas.microsoft.com/office/drawing/2014/main" id="{7AF1751B-083A-5A49-4370-39B4E469A3D6}"/>
              </a:ext>
            </a:extLst>
          </p:cNvPr>
          <p:cNvSpPr/>
          <p:nvPr/>
        </p:nvSpPr>
        <p:spPr>
          <a:xfrm>
            <a:off x="7445101" y="1494204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9" name="流程圖: 程序 18">
            <a:extLst>
              <a:ext uri="{FF2B5EF4-FFF2-40B4-BE49-F238E27FC236}">
                <a16:creationId xmlns:a16="http://schemas.microsoft.com/office/drawing/2014/main" id="{B671DBED-AE01-5450-E972-9E081BF4D84F}"/>
              </a:ext>
            </a:extLst>
          </p:cNvPr>
          <p:cNvSpPr/>
          <p:nvPr/>
        </p:nvSpPr>
        <p:spPr>
          <a:xfrm>
            <a:off x="6014528" y="2872930"/>
            <a:ext cx="385656" cy="340242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4EF38C1-F2D5-851D-7CB6-A27005BD1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16" t="46343" r="42647" b="38432"/>
          <a:stretch/>
        </p:blipFill>
        <p:spPr>
          <a:xfrm>
            <a:off x="9247108" y="2350839"/>
            <a:ext cx="1748001" cy="1044181"/>
          </a:xfrm>
          <a:prstGeom prst="rect">
            <a:avLst/>
          </a:prstGeom>
        </p:spPr>
      </p:pic>
      <p:sp>
        <p:nvSpPr>
          <p:cNvPr id="22" name="向右箭號 19">
            <a:extLst>
              <a:ext uri="{FF2B5EF4-FFF2-40B4-BE49-F238E27FC236}">
                <a16:creationId xmlns:a16="http://schemas.microsoft.com/office/drawing/2014/main" id="{9E908014-AF0E-BA8F-F277-542EF7A5B077}"/>
              </a:ext>
            </a:extLst>
          </p:cNvPr>
          <p:cNvSpPr/>
          <p:nvPr/>
        </p:nvSpPr>
        <p:spPr>
          <a:xfrm>
            <a:off x="8452153" y="2507885"/>
            <a:ext cx="569714" cy="596136"/>
          </a:xfrm>
          <a:prstGeom prst="rightArrow">
            <a:avLst/>
          </a:prstGeom>
          <a:solidFill>
            <a:srgbClr val="C96819"/>
          </a:solidFill>
          <a:ln>
            <a:solidFill>
              <a:srgbClr val="C96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76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59" y="2629776"/>
            <a:ext cx="8168325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</a:rPr>
              <a:t>二、如何進入會議室</a:t>
            </a:r>
            <a:br>
              <a:rPr lang="zh-TW" altLang="en-US" sz="4000" dirty="0">
                <a:latin typeface="微軟正黑體" panose="020B0604030504040204" pitchFamily="34" charset="-120"/>
              </a:rPr>
            </a:br>
            <a:endParaRPr lang="zh-TW" altLang="en-US" sz="4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328246" y="293077"/>
            <a:ext cx="492369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94" y="3752849"/>
            <a:ext cx="2042731" cy="20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2260" y="1880560"/>
            <a:ext cx="8596668" cy="157480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</a:rPr>
              <a:t>我是使用瀏覽器開啟會議連結</a:t>
            </a:r>
            <a:br>
              <a:rPr lang="zh-TW" altLang="en-US" sz="8000" b="1" dirty="0">
                <a:latin typeface="微軟正黑體" panose="020B0604030504040204" pitchFamily="34" charset="-120"/>
              </a:rPr>
            </a:br>
            <a:endParaRPr lang="zh-TW" altLang="en-US" sz="8000" b="1" dirty="0">
              <a:latin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513" y="2807459"/>
            <a:ext cx="5844941" cy="1290169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D4F-10D0-43E2-A949-D67EFB7372A0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02260" y="1000667"/>
            <a:ext cx="2303253" cy="85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/>
              <a:t>Plan A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257107668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35843</TotalTime>
  <Words>1319</Words>
  <Application>Microsoft Office PowerPoint</Application>
  <PresentationFormat>寬螢幕</PresentationFormat>
  <Paragraphs>270</Paragraphs>
  <Slides>43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9" baseType="lpstr">
      <vt:lpstr>微軟正黑體</vt:lpstr>
      <vt:lpstr>Arial</vt:lpstr>
      <vt:lpstr>Calibri</vt:lpstr>
      <vt:lpstr>Trebuchet MS</vt:lpstr>
      <vt:lpstr>Wingdings 3</vt:lpstr>
      <vt:lpstr>多面向</vt:lpstr>
      <vt:lpstr>學員操作手冊 2023.08.13</vt:lpstr>
      <vt:lpstr>操作手冊目錄</vt:lpstr>
      <vt:lpstr>課前提醒事項</vt:lpstr>
      <vt:lpstr>課前提醒事項</vt:lpstr>
      <vt:lpstr>課前您一定要測試的功能</vt:lpstr>
      <vt:lpstr>一、如何更改個人名稱 網頁版、桌面應用程式適用</vt:lpstr>
      <vt:lpstr>如何更改個人名稱</vt:lpstr>
      <vt:lpstr>二、如何進入會議室 </vt:lpstr>
      <vt:lpstr>我是使用瀏覽器開啟會議連結 </vt:lpstr>
      <vt:lpstr>A-1 以「網頁」直接加入會議(不下載/安裝插件)</vt:lpstr>
      <vt:lpstr>PowerPoint 簡報</vt:lpstr>
      <vt:lpstr>PowerPoint 簡報</vt:lpstr>
      <vt:lpstr>PowerPoint 簡報</vt:lpstr>
      <vt:lpstr>A-2 安裝Webex瀏覽器插件加入會議</vt:lpstr>
      <vt:lpstr>PowerPoint 簡報</vt:lpstr>
      <vt:lpstr>PowerPoint 簡報</vt:lpstr>
      <vt:lpstr>PowerPoint 簡報</vt:lpstr>
      <vt:lpstr>PowerPoint 簡報</vt:lpstr>
      <vt:lpstr>A-3 透過Webex官網加入會議(輸入會議室ID)</vt:lpstr>
      <vt:lpstr>PowerPoint 簡報</vt:lpstr>
      <vt:lpstr>PowerPoint 簡報</vt:lpstr>
      <vt:lpstr>PowerPoint 簡報</vt:lpstr>
      <vt:lpstr>PowerPoint 簡報</vt:lpstr>
      <vt:lpstr>PowerPoint 簡報</vt:lpstr>
      <vt:lpstr>我是使用Webex 軟體加入會議 </vt:lpstr>
      <vt:lpstr>PowerPoint 簡報</vt:lpstr>
      <vt:lpstr>PowerPoint 簡報</vt:lpstr>
      <vt:lpstr>PowerPoint 簡報</vt:lpstr>
      <vt:lpstr>三、Webex介面介紹  </vt:lpstr>
      <vt:lpstr>下方工具列</vt:lpstr>
      <vt:lpstr>下方工具列</vt:lpstr>
      <vt:lpstr>喇叭、麥克風、攝影機測試</vt:lpstr>
      <vt:lpstr>四、如何使用文字聊天 </vt:lpstr>
      <vt:lpstr>公開聊天 (課程中若有問題請私訊給主持人或講師)</vt:lpstr>
      <vt:lpstr>私訊聊天 (課程中若有問題請私訊給主持人或講師)</vt:lpstr>
      <vt:lpstr>五、如何靜音(關閉麥克風) 課程進行中，請全程保持靜音，如需發言請經講師或工作人員同意，以免影響課程進行  </vt:lpstr>
      <vt:lpstr>確認課堂中麥克風保持靜音</vt:lpstr>
      <vt:lpstr>六、如何舉手 只有「主持人」和「主講人」看得到與會者舉手  </vt:lpstr>
      <vt:lpstr>舉手小功能(建議QA時段使用)</vt:lpstr>
      <vt:lpstr>PowerPoint 簡報</vt:lpstr>
      <vt:lpstr>行動裝置介面 </vt:lpstr>
      <vt:lpstr>PowerPoint 簡報</vt:lpstr>
      <vt:lpstr>附錄、軟體下載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Webex Meetings</dc:title>
  <dc:creator>余哲睿</dc:creator>
  <cp:lastModifiedBy>余哲睿</cp:lastModifiedBy>
  <cp:revision>321</cp:revision>
  <dcterms:created xsi:type="dcterms:W3CDTF">2020-04-13T13:03:33Z</dcterms:created>
  <dcterms:modified xsi:type="dcterms:W3CDTF">2024-08-14T05:53:27Z</dcterms:modified>
</cp:coreProperties>
</file>